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47" r:id="rId5"/>
    <p:sldId id="334" r:id="rId6"/>
    <p:sldId id="350" r:id="rId7"/>
    <p:sldId id="258" r:id="rId8"/>
    <p:sldId id="352" r:id="rId9"/>
    <p:sldId id="353" r:id="rId10"/>
    <p:sldId id="354" r:id="rId11"/>
    <p:sldId id="361" r:id="rId12"/>
    <p:sldId id="362" r:id="rId13"/>
    <p:sldId id="363" r:id="rId14"/>
    <p:sldId id="364" r:id="rId15"/>
    <p:sldId id="365" r:id="rId16"/>
    <p:sldId id="366" r:id="rId17"/>
    <p:sldId id="367" r:id="rId18"/>
    <p:sldId id="368" r:id="rId19"/>
    <p:sldId id="369" r:id="rId20"/>
    <p:sldId id="355" r:id="rId21"/>
    <p:sldId id="356" r:id="rId22"/>
    <p:sldId id="357" r:id="rId23"/>
    <p:sldId id="358" r:id="rId24"/>
    <p:sldId id="359" r:id="rId25"/>
    <p:sldId id="360" r:id="rId26"/>
    <p:sldId id="370" r:id="rId27"/>
    <p:sldId id="371" r:id="rId28"/>
    <p:sldId id="372" r:id="rId29"/>
    <p:sldId id="373" r:id="rId30"/>
    <p:sldId id="377" r:id="rId31"/>
    <p:sldId id="378" r:id="rId32"/>
    <p:sldId id="376" r:id="rId33"/>
    <p:sldId id="379" r:id="rId34"/>
    <p:sldId id="374" r:id="rId35"/>
    <p:sldId id="375" r:id="rId36"/>
    <p:sldId id="380" r:id="rId37"/>
    <p:sldId id="381"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18D"/>
    <a:srgbClr val="EC008C"/>
    <a:srgbClr val="00AE58"/>
    <a:srgbClr val="00ABE6"/>
    <a:srgbClr val="F9A61B"/>
    <a:srgbClr val="6E298D"/>
    <a:srgbClr val="E892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42D80-16DC-4CA2-9C40-98D0ADF74256}" v="19" dt="2020-04-23T14:35:38.269"/>
    <p1510:client id="{D8B4968B-3636-4F5A-867A-03C8C17B0C6E}" v="12" dt="2020-04-23T14:31:16.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13" autoAdjust="0"/>
  </p:normalViewPr>
  <p:slideViewPr>
    <p:cSldViewPr snapToGrid="0">
      <p:cViewPr varScale="1">
        <p:scale>
          <a:sx n="37" d="100"/>
          <a:sy n="37" d="100"/>
        </p:scale>
        <p:origin x="4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AA382-C1D9-4FD9-B113-B6A754F06FC3}"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848B697-37FA-4E5F-90A6-C84EA89AB0CF}">
      <dgm:prSet/>
      <dgm:spPr/>
      <dgm:t>
        <a:bodyPr/>
        <a:lstStyle/>
        <a:p>
          <a:r>
            <a:rPr lang="en-US"/>
            <a:t>What is Sisterhood? </a:t>
          </a:r>
        </a:p>
      </dgm:t>
    </dgm:pt>
    <dgm:pt modelId="{31C00D0A-7AC4-4BA4-9867-E663A89D4668}" type="parTrans" cxnId="{310FBC99-5656-44B7-8273-EABB4772B42E}">
      <dgm:prSet/>
      <dgm:spPr/>
      <dgm:t>
        <a:bodyPr/>
        <a:lstStyle/>
        <a:p>
          <a:endParaRPr lang="en-US"/>
        </a:p>
      </dgm:t>
    </dgm:pt>
    <dgm:pt modelId="{D90103D5-DA07-4EB0-A7B0-13AFDFA4C12E}" type="sibTrans" cxnId="{310FBC99-5656-44B7-8273-EABB4772B42E}">
      <dgm:prSet/>
      <dgm:spPr/>
      <dgm:t>
        <a:bodyPr/>
        <a:lstStyle/>
        <a:p>
          <a:endParaRPr lang="en-US"/>
        </a:p>
      </dgm:t>
    </dgm:pt>
    <dgm:pt modelId="{633AA41B-8EE5-4675-9C09-4100B870F239}">
      <dgm:prSet/>
      <dgm:spPr/>
      <dgm:t>
        <a:bodyPr/>
        <a:lstStyle/>
        <a:p>
          <a:r>
            <a:rPr lang="en-US"/>
            <a:t>We will break into groups to show our visual representation of what Sisterhood means to us. </a:t>
          </a:r>
        </a:p>
      </dgm:t>
    </dgm:pt>
    <dgm:pt modelId="{C0A37884-F1C9-4FA1-B097-436ECB4FE7F8}" type="parTrans" cxnId="{B24AC3B6-8FAF-452D-BC34-DCFB1C58EC32}">
      <dgm:prSet/>
      <dgm:spPr/>
      <dgm:t>
        <a:bodyPr/>
        <a:lstStyle/>
        <a:p>
          <a:endParaRPr lang="en-US"/>
        </a:p>
      </dgm:t>
    </dgm:pt>
    <dgm:pt modelId="{5BF51267-C0CE-4E03-B8A2-F4DD0E8B2D90}" type="sibTrans" cxnId="{B24AC3B6-8FAF-452D-BC34-DCFB1C58EC32}">
      <dgm:prSet/>
      <dgm:spPr/>
      <dgm:t>
        <a:bodyPr/>
        <a:lstStyle/>
        <a:p>
          <a:endParaRPr lang="en-US"/>
        </a:p>
      </dgm:t>
    </dgm:pt>
    <dgm:pt modelId="{D6547B37-EF37-4476-9880-9F9DE808A733}" type="pres">
      <dgm:prSet presAssocID="{790AA382-C1D9-4FD9-B113-B6A754F06FC3}" presName="Name0" presStyleCnt="0">
        <dgm:presLayoutVars>
          <dgm:dir/>
          <dgm:animLvl val="lvl"/>
          <dgm:resizeHandles val="exact"/>
        </dgm:presLayoutVars>
      </dgm:prSet>
      <dgm:spPr/>
    </dgm:pt>
    <dgm:pt modelId="{1E6D6E99-CC08-40B1-8993-F9E7DC6D59BB}" type="pres">
      <dgm:prSet presAssocID="{633AA41B-8EE5-4675-9C09-4100B870F239}" presName="boxAndChildren" presStyleCnt="0"/>
      <dgm:spPr/>
    </dgm:pt>
    <dgm:pt modelId="{1FE47AD8-C498-415D-9D07-63893246DDA2}" type="pres">
      <dgm:prSet presAssocID="{633AA41B-8EE5-4675-9C09-4100B870F239}" presName="parentTextBox" presStyleLbl="node1" presStyleIdx="0" presStyleCnt="2"/>
      <dgm:spPr/>
    </dgm:pt>
    <dgm:pt modelId="{DADBE943-E9DB-4AE5-8A5F-7BA064DD951E}" type="pres">
      <dgm:prSet presAssocID="{D90103D5-DA07-4EB0-A7B0-13AFDFA4C12E}" presName="sp" presStyleCnt="0"/>
      <dgm:spPr/>
    </dgm:pt>
    <dgm:pt modelId="{94431C62-AD98-440D-961D-590F8B949F06}" type="pres">
      <dgm:prSet presAssocID="{2848B697-37FA-4E5F-90A6-C84EA89AB0CF}" presName="arrowAndChildren" presStyleCnt="0"/>
      <dgm:spPr/>
    </dgm:pt>
    <dgm:pt modelId="{774BF49C-259D-4E94-BD6C-DEA2240D1947}" type="pres">
      <dgm:prSet presAssocID="{2848B697-37FA-4E5F-90A6-C84EA89AB0CF}" presName="parentTextArrow" presStyleLbl="node1" presStyleIdx="1" presStyleCnt="2"/>
      <dgm:spPr/>
    </dgm:pt>
  </dgm:ptLst>
  <dgm:cxnLst>
    <dgm:cxn modelId="{DECD9202-2FBA-499D-9F7D-A0B91BC40ECD}" type="presOf" srcId="{633AA41B-8EE5-4675-9C09-4100B870F239}" destId="{1FE47AD8-C498-415D-9D07-63893246DDA2}" srcOrd="0" destOrd="0" presId="urn:microsoft.com/office/officeart/2005/8/layout/process4"/>
    <dgm:cxn modelId="{F10CD12D-984D-4997-BC5B-B695F602AC84}" type="presOf" srcId="{790AA382-C1D9-4FD9-B113-B6A754F06FC3}" destId="{D6547B37-EF37-4476-9880-9F9DE808A733}" srcOrd="0" destOrd="0" presId="urn:microsoft.com/office/officeart/2005/8/layout/process4"/>
    <dgm:cxn modelId="{E03A6B88-A540-43C5-9F96-427996AD36D3}" type="presOf" srcId="{2848B697-37FA-4E5F-90A6-C84EA89AB0CF}" destId="{774BF49C-259D-4E94-BD6C-DEA2240D1947}" srcOrd="0" destOrd="0" presId="urn:microsoft.com/office/officeart/2005/8/layout/process4"/>
    <dgm:cxn modelId="{310FBC99-5656-44B7-8273-EABB4772B42E}" srcId="{790AA382-C1D9-4FD9-B113-B6A754F06FC3}" destId="{2848B697-37FA-4E5F-90A6-C84EA89AB0CF}" srcOrd="0" destOrd="0" parTransId="{31C00D0A-7AC4-4BA4-9867-E663A89D4668}" sibTransId="{D90103D5-DA07-4EB0-A7B0-13AFDFA4C12E}"/>
    <dgm:cxn modelId="{B24AC3B6-8FAF-452D-BC34-DCFB1C58EC32}" srcId="{790AA382-C1D9-4FD9-B113-B6A754F06FC3}" destId="{633AA41B-8EE5-4675-9C09-4100B870F239}" srcOrd="1" destOrd="0" parTransId="{C0A37884-F1C9-4FA1-B097-436ECB4FE7F8}" sibTransId="{5BF51267-C0CE-4E03-B8A2-F4DD0E8B2D90}"/>
    <dgm:cxn modelId="{F365336B-C835-4982-B88A-C5D4EEE2EE6F}" type="presParOf" srcId="{D6547B37-EF37-4476-9880-9F9DE808A733}" destId="{1E6D6E99-CC08-40B1-8993-F9E7DC6D59BB}" srcOrd="0" destOrd="0" presId="urn:microsoft.com/office/officeart/2005/8/layout/process4"/>
    <dgm:cxn modelId="{EFCA4685-EF48-4059-96EE-E46089C56A63}" type="presParOf" srcId="{1E6D6E99-CC08-40B1-8993-F9E7DC6D59BB}" destId="{1FE47AD8-C498-415D-9D07-63893246DDA2}" srcOrd="0" destOrd="0" presId="urn:microsoft.com/office/officeart/2005/8/layout/process4"/>
    <dgm:cxn modelId="{BC199E94-31FB-4A08-B283-80C9C5932702}" type="presParOf" srcId="{D6547B37-EF37-4476-9880-9F9DE808A733}" destId="{DADBE943-E9DB-4AE5-8A5F-7BA064DD951E}" srcOrd="1" destOrd="0" presId="urn:microsoft.com/office/officeart/2005/8/layout/process4"/>
    <dgm:cxn modelId="{500562ED-A381-4B01-BBF8-A627B210DE9E}" type="presParOf" srcId="{D6547B37-EF37-4476-9880-9F9DE808A733}" destId="{94431C62-AD98-440D-961D-590F8B949F06}" srcOrd="2" destOrd="0" presId="urn:microsoft.com/office/officeart/2005/8/layout/process4"/>
    <dgm:cxn modelId="{65956FE8-E96E-4225-A803-8467F494AE91}" type="presParOf" srcId="{94431C62-AD98-440D-961D-590F8B949F06}" destId="{774BF49C-259D-4E94-BD6C-DEA2240D19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85C24-5168-42BD-8125-D23124745A3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7EA6F9BB-4D41-45EA-8581-24A9CD4B76A0}">
      <dgm:prSet/>
      <dgm:spPr/>
      <dgm:t>
        <a:bodyPr/>
        <a:lstStyle/>
        <a:p>
          <a:pPr>
            <a:lnSpc>
              <a:spcPct val="100000"/>
            </a:lnSpc>
            <a:defRPr cap="all"/>
          </a:pPr>
          <a:r>
            <a:rPr lang="en-US" dirty="0">
              <a:latin typeface="Trefoil Sans" panose="00000500000000000000" pitchFamily="50" charset="0"/>
            </a:rPr>
            <a:t>Take our your friendship quizzes </a:t>
          </a:r>
        </a:p>
      </dgm:t>
    </dgm:pt>
    <dgm:pt modelId="{0B192C70-CE43-4F21-824F-C89BF946E388}" type="parTrans" cxnId="{B0B554A9-5BAC-472B-96B2-A14D40CBF222}">
      <dgm:prSet/>
      <dgm:spPr/>
      <dgm:t>
        <a:bodyPr/>
        <a:lstStyle/>
        <a:p>
          <a:endParaRPr lang="en-US"/>
        </a:p>
      </dgm:t>
    </dgm:pt>
    <dgm:pt modelId="{580498D9-7272-4CF4-8DE1-BB3A71CA7725}" type="sibTrans" cxnId="{B0B554A9-5BAC-472B-96B2-A14D40CBF222}">
      <dgm:prSet/>
      <dgm:spPr/>
      <dgm:t>
        <a:bodyPr/>
        <a:lstStyle/>
        <a:p>
          <a:endParaRPr lang="en-US"/>
        </a:p>
      </dgm:t>
    </dgm:pt>
    <dgm:pt modelId="{B84494F0-2FB8-443E-9E8F-3AA48A23FAF9}">
      <dgm:prSet/>
      <dgm:spPr/>
      <dgm:t>
        <a:bodyPr/>
        <a:lstStyle/>
        <a:p>
          <a:pPr>
            <a:lnSpc>
              <a:spcPct val="100000"/>
            </a:lnSpc>
            <a:defRPr cap="all"/>
          </a:pPr>
          <a:r>
            <a:rPr lang="en-US" dirty="0">
              <a:latin typeface="Trefoil Sans" panose="00000500000000000000" pitchFamily="50" charset="0"/>
            </a:rPr>
            <a:t>We will break into groups and discuss your findings </a:t>
          </a:r>
        </a:p>
      </dgm:t>
    </dgm:pt>
    <dgm:pt modelId="{3B94534D-3BFC-49C9-B629-9735C78CD606}" type="parTrans" cxnId="{FE884BF4-FDA2-4AA4-AF29-70DA67C08188}">
      <dgm:prSet/>
      <dgm:spPr/>
      <dgm:t>
        <a:bodyPr/>
        <a:lstStyle/>
        <a:p>
          <a:endParaRPr lang="en-US"/>
        </a:p>
      </dgm:t>
    </dgm:pt>
    <dgm:pt modelId="{5CF9860F-0355-42CA-ADF9-6BEF0F10FD43}" type="sibTrans" cxnId="{FE884BF4-FDA2-4AA4-AF29-70DA67C08188}">
      <dgm:prSet/>
      <dgm:spPr/>
      <dgm:t>
        <a:bodyPr/>
        <a:lstStyle/>
        <a:p>
          <a:endParaRPr lang="en-US"/>
        </a:p>
      </dgm:t>
    </dgm:pt>
    <dgm:pt modelId="{63B75CC7-0067-4847-A1A1-6A9604A9208D}" type="pres">
      <dgm:prSet presAssocID="{7FE85C24-5168-42BD-8125-D23124745A3C}" presName="root" presStyleCnt="0">
        <dgm:presLayoutVars>
          <dgm:dir/>
          <dgm:resizeHandles val="exact"/>
        </dgm:presLayoutVars>
      </dgm:prSet>
      <dgm:spPr/>
    </dgm:pt>
    <dgm:pt modelId="{BC45662B-1845-4CF8-977C-82F415B83ABA}" type="pres">
      <dgm:prSet presAssocID="{7EA6F9BB-4D41-45EA-8581-24A9CD4B76A0}" presName="compNode" presStyleCnt="0"/>
      <dgm:spPr/>
    </dgm:pt>
    <dgm:pt modelId="{9B94A3A9-7D0E-4738-9992-C3874A78873B}" type="pres">
      <dgm:prSet presAssocID="{7EA6F9BB-4D41-45EA-8581-24A9CD4B76A0}" presName="iconBgRect" presStyleLbl="bgShp" presStyleIdx="0" presStyleCnt="2"/>
      <dgm:spPr/>
    </dgm:pt>
    <dgm:pt modelId="{FC061D63-D24C-4CE7-BD8D-F9867A36F0E9}" type="pres">
      <dgm:prSet presAssocID="{7EA6F9BB-4D41-45EA-8581-24A9CD4B76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 Love Face with Solid Fill"/>
        </a:ext>
      </dgm:extLst>
    </dgm:pt>
    <dgm:pt modelId="{6B9572A9-524A-4272-B570-3E62B9BD186E}" type="pres">
      <dgm:prSet presAssocID="{7EA6F9BB-4D41-45EA-8581-24A9CD4B76A0}" presName="spaceRect" presStyleCnt="0"/>
      <dgm:spPr/>
    </dgm:pt>
    <dgm:pt modelId="{7112B3FE-EDCD-44AD-A539-FA025AD3998A}" type="pres">
      <dgm:prSet presAssocID="{7EA6F9BB-4D41-45EA-8581-24A9CD4B76A0}" presName="textRect" presStyleLbl="revTx" presStyleIdx="0" presStyleCnt="2">
        <dgm:presLayoutVars>
          <dgm:chMax val="1"/>
          <dgm:chPref val="1"/>
        </dgm:presLayoutVars>
      </dgm:prSet>
      <dgm:spPr/>
    </dgm:pt>
    <dgm:pt modelId="{4C20E2C9-8CD4-40C1-A1DA-AE52B546B116}" type="pres">
      <dgm:prSet presAssocID="{580498D9-7272-4CF4-8DE1-BB3A71CA7725}" presName="sibTrans" presStyleCnt="0"/>
      <dgm:spPr/>
    </dgm:pt>
    <dgm:pt modelId="{76539CD8-046D-4E18-9322-73BA145B5DA4}" type="pres">
      <dgm:prSet presAssocID="{B84494F0-2FB8-443E-9E8F-3AA48A23FAF9}" presName="compNode" presStyleCnt="0"/>
      <dgm:spPr/>
    </dgm:pt>
    <dgm:pt modelId="{25E93EC8-024C-4106-9CF1-7D46B4690FA2}" type="pres">
      <dgm:prSet presAssocID="{B84494F0-2FB8-443E-9E8F-3AA48A23FAF9}" presName="iconBgRect" presStyleLbl="bgShp" presStyleIdx="1" presStyleCnt="2"/>
      <dgm:spPr/>
    </dgm:pt>
    <dgm:pt modelId="{87CF7A75-6E98-4A5B-99A4-4C87A4E53C30}" type="pres">
      <dgm:prSet presAssocID="{B84494F0-2FB8-443E-9E8F-3AA48A23FA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9AB370A2-0AA4-4AD0-A8AE-7AF73FF1FD16}" type="pres">
      <dgm:prSet presAssocID="{B84494F0-2FB8-443E-9E8F-3AA48A23FAF9}" presName="spaceRect" presStyleCnt="0"/>
      <dgm:spPr/>
    </dgm:pt>
    <dgm:pt modelId="{98625497-1F52-4264-A63B-C12DF240EE0A}" type="pres">
      <dgm:prSet presAssocID="{B84494F0-2FB8-443E-9E8F-3AA48A23FAF9}" presName="textRect" presStyleLbl="revTx" presStyleIdx="1" presStyleCnt="2">
        <dgm:presLayoutVars>
          <dgm:chMax val="1"/>
          <dgm:chPref val="1"/>
        </dgm:presLayoutVars>
      </dgm:prSet>
      <dgm:spPr/>
    </dgm:pt>
  </dgm:ptLst>
  <dgm:cxnLst>
    <dgm:cxn modelId="{75EC950D-1AAE-442C-8591-FFC650A2DA03}" type="presOf" srcId="{7EA6F9BB-4D41-45EA-8581-24A9CD4B76A0}" destId="{7112B3FE-EDCD-44AD-A539-FA025AD3998A}" srcOrd="0" destOrd="0" presId="urn:microsoft.com/office/officeart/2018/5/layout/IconCircleLabelList"/>
    <dgm:cxn modelId="{450A4441-6AFF-4F3A-BD46-BC82B6F7692B}" type="presOf" srcId="{B84494F0-2FB8-443E-9E8F-3AA48A23FAF9}" destId="{98625497-1F52-4264-A63B-C12DF240EE0A}" srcOrd="0" destOrd="0" presId="urn:microsoft.com/office/officeart/2018/5/layout/IconCircleLabelList"/>
    <dgm:cxn modelId="{B0B554A9-5BAC-472B-96B2-A14D40CBF222}" srcId="{7FE85C24-5168-42BD-8125-D23124745A3C}" destId="{7EA6F9BB-4D41-45EA-8581-24A9CD4B76A0}" srcOrd="0" destOrd="0" parTransId="{0B192C70-CE43-4F21-824F-C89BF946E388}" sibTransId="{580498D9-7272-4CF4-8DE1-BB3A71CA7725}"/>
    <dgm:cxn modelId="{25082BAC-4298-4F79-8924-CAFDCF066AA6}" type="presOf" srcId="{7FE85C24-5168-42BD-8125-D23124745A3C}" destId="{63B75CC7-0067-4847-A1A1-6A9604A9208D}" srcOrd="0" destOrd="0" presId="urn:microsoft.com/office/officeart/2018/5/layout/IconCircleLabelList"/>
    <dgm:cxn modelId="{FE884BF4-FDA2-4AA4-AF29-70DA67C08188}" srcId="{7FE85C24-5168-42BD-8125-D23124745A3C}" destId="{B84494F0-2FB8-443E-9E8F-3AA48A23FAF9}" srcOrd="1" destOrd="0" parTransId="{3B94534D-3BFC-49C9-B629-9735C78CD606}" sibTransId="{5CF9860F-0355-42CA-ADF9-6BEF0F10FD43}"/>
    <dgm:cxn modelId="{7784FD2B-8356-4675-A839-4CADB9D4FFAD}" type="presParOf" srcId="{63B75CC7-0067-4847-A1A1-6A9604A9208D}" destId="{BC45662B-1845-4CF8-977C-82F415B83ABA}" srcOrd="0" destOrd="0" presId="urn:microsoft.com/office/officeart/2018/5/layout/IconCircleLabelList"/>
    <dgm:cxn modelId="{DC179585-FF49-4C0E-97DE-E990482AFCBE}" type="presParOf" srcId="{BC45662B-1845-4CF8-977C-82F415B83ABA}" destId="{9B94A3A9-7D0E-4738-9992-C3874A78873B}" srcOrd="0" destOrd="0" presId="urn:microsoft.com/office/officeart/2018/5/layout/IconCircleLabelList"/>
    <dgm:cxn modelId="{59CFC101-101D-4662-A032-7CBB2F9B0DB3}" type="presParOf" srcId="{BC45662B-1845-4CF8-977C-82F415B83ABA}" destId="{FC061D63-D24C-4CE7-BD8D-F9867A36F0E9}" srcOrd="1" destOrd="0" presId="urn:microsoft.com/office/officeart/2018/5/layout/IconCircleLabelList"/>
    <dgm:cxn modelId="{5408576E-81A1-4BCD-B012-82979C5C675A}" type="presParOf" srcId="{BC45662B-1845-4CF8-977C-82F415B83ABA}" destId="{6B9572A9-524A-4272-B570-3E62B9BD186E}" srcOrd="2" destOrd="0" presId="urn:microsoft.com/office/officeart/2018/5/layout/IconCircleLabelList"/>
    <dgm:cxn modelId="{5D524C00-2402-4385-A195-416D29DF23C8}" type="presParOf" srcId="{BC45662B-1845-4CF8-977C-82F415B83ABA}" destId="{7112B3FE-EDCD-44AD-A539-FA025AD3998A}" srcOrd="3" destOrd="0" presId="urn:microsoft.com/office/officeart/2018/5/layout/IconCircleLabelList"/>
    <dgm:cxn modelId="{3310DA50-3B2B-4DD3-A924-39C25F704E12}" type="presParOf" srcId="{63B75CC7-0067-4847-A1A1-6A9604A9208D}" destId="{4C20E2C9-8CD4-40C1-A1DA-AE52B546B116}" srcOrd="1" destOrd="0" presId="urn:microsoft.com/office/officeart/2018/5/layout/IconCircleLabelList"/>
    <dgm:cxn modelId="{E140813C-27E3-4019-BD3F-B954A0A860D6}" type="presParOf" srcId="{63B75CC7-0067-4847-A1A1-6A9604A9208D}" destId="{76539CD8-046D-4E18-9322-73BA145B5DA4}" srcOrd="2" destOrd="0" presId="urn:microsoft.com/office/officeart/2018/5/layout/IconCircleLabelList"/>
    <dgm:cxn modelId="{8CBB0DAE-DF25-4057-A232-3ADECBB37C1D}" type="presParOf" srcId="{76539CD8-046D-4E18-9322-73BA145B5DA4}" destId="{25E93EC8-024C-4106-9CF1-7D46B4690FA2}" srcOrd="0" destOrd="0" presId="urn:microsoft.com/office/officeart/2018/5/layout/IconCircleLabelList"/>
    <dgm:cxn modelId="{C71B68BE-3E49-48E7-A34B-794A9D886701}" type="presParOf" srcId="{76539CD8-046D-4E18-9322-73BA145B5DA4}" destId="{87CF7A75-6E98-4A5B-99A4-4C87A4E53C30}" srcOrd="1" destOrd="0" presId="urn:microsoft.com/office/officeart/2018/5/layout/IconCircleLabelList"/>
    <dgm:cxn modelId="{3884EC38-562B-4DD2-9D98-7C47B040625F}" type="presParOf" srcId="{76539CD8-046D-4E18-9322-73BA145B5DA4}" destId="{9AB370A2-0AA4-4AD0-A8AE-7AF73FF1FD16}" srcOrd="2" destOrd="0" presId="urn:microsoft.com/office/officeart/2018/5/layout/IconCircleLabelList"/>
    <dgm:cxn modelId="{8012F62C-F375-40DF-AC13-00EF9F0A2093}" type="presParOf" srcId="{76539CD8-046D-4E18-9322-73BA145B5DA4}" destId="{98625497-1F52-4264-A63B-C12DF240EE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18A7B-54F8-478A-A299-6BD8E9025C0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BCFF18E-96C6-49B4-96F6-6F000AFA2D60}">
      <dgm:prSet/>
      <dgm:spPr/>
      <dgm:t>
        <a:bodyPr/>
        <a:lstStyle/>
        <a:p>
          <a:pPr>
            <a:lnSpc>
              <a:spcPct val="100000"/>
            </a:lnSpc>
          </a:pPr>
          <a:r>
            <a:rPr lang="en-US"/>
            <a:t>What are some common themes we have seen through looking at ourselves and our friends? </a:t>
          </a:r>
        </a:p>
      </dgm:t>
    </dgm:pt>
    <dgm:pt modelId="{2A658D09-23E0-448C-AD29-28ED93ABF76C}" type="parTrans" cxnId="{4E5DC65F-03D4-4E11-857D-6A38928450A6}">
      <dgm:prSet/>
      <dgm:spPr/>
      <dgm:t>
        <a:bodyPr/>
        <a:lstStyle/>
        <a:p>
          <a:endParaRPr lang="en-US"/>
        </a:p>
      </dgm:t>
    </dgm:pt>
    <dgm:pt modelId="{A2675618-47F5-4270-AC03-15F14609CFB4}" type="sibTrans" cxnId="{4E5DC65F-03D4-4E11-857D-6A38928450A6}">
      <dgm:prSet/>
      <dgm:spPr/>
      <dgm:t>
        <a:bodyPr/>
        <a:lstStyle/>
        <a:p>
          <a:endParaRPr lang="en-US"/>
        </a:p>
      </dgm:t>
    </dgm:pt>
    <dgm:pt modelId="{19A3F6FD-9257-448F-8B3F-95FB4637BA2F}">
      <dgm:prSet/>
      <dgm:spPr/>
      <dgm:t>
        <a:bodyPr/>
        <a:lstStyle/>
        <a:p>
          <a:pPr>
            <a:lnSpc>
              <a:spcPct val="100000"/>
            </a:lnSpc>
          </a:pPr>
          <a:r>
            <a:rPr lang="en-US"/>
            <a:t>What are some reoccurring issues we see? </a:t>
          </a:r>
        </a:p>
      </dgm:t>
    </dgm:pt>
    <dgm:pt modelId="{9A33EC26-F7EE-4E15-91C3-1938EAAFD2C3}" type="parTrans" cxnId="{004E169A-0D3B-4D12-AD66-486E1F8FA41A}">
      <dgm:prSet/>
      <dgm:spPr/>
      <dgm:t>
        <a:bodyPr/>
        <a:lstStyle/>
        <a:p>
          <a:endParaRPr lang="en-US"/>
        </a:p>
      </dgm:t>
    </dgm:pt>
    <dgm:pt modelId="{CF107569-BCDA-4F57-9F0A-9463380D076A}" type="sibTrans" cxnId="{004E169A-0D3B-4D12-AD66-486E1F8FA41A}">
      <dgm:prSet/>
      <dgm:spPr/>
      <dgm:t>
        <a:bodyPr/>
        <a:lstStyle/>
        <a:p>
          <a:endParaRPr lang="en-US"/>
        </a:p>
      </dgm:t>
    </dgm:pt>
    <dgm:pt modelId="{FD64ED4E-E918-478A-82D8-D3F97F892EB2}">
      <dgm:prSet/>
      <dgm:spPr/>
      <dgm:t>
        <a:bodyPr/>
        <a:lstStyle/>
        <a:p>
          <a:pPr>
            <a:lnSpc>
              <a:spcPct val="100000"/>
            </a:lnSpc>
          </a:pPr>
          <a:r>
            <a:rPr lang="en-US" dirty="0"/>
            <a:t>What are some things we would like to see improved in ourselves and our friendships? </a:t>
          </a:r>
        </a:p>
      </dgm:t>
    </dgm:pt>
    <dgm:pt modelId="{1FAD8572-65F6-4DBF-8C90-E9E1EA1EAFB8}" type="parTrans" cxnId="{C64EAA46-B6E8-4725-BDFC-ABAB413A908D}">
      <dgm:prSet/>
      <dgm:spPr/>
      <dgm:t>
        <a:bodyPr/>
        <a:lstStyle/>
        <a:p>
          <a:endParaRPr lang="en-US"/>
        </a:p>
      </dgm:t>
    </dgm:pt>
    <dgm:pt modelId="{363756BA-3DD3-42F3-B983-9CF42341C87B}" type="sibTrans" cxnId="{C64EAA46-B6E8-4725-BDFC-ABAB413A908D}">
      <dgm:prSet/>
      <dgm:spPr/>
      <dgm:t>
        <a:bodyPr/>
        <a:lstStyle/>
        <a:p>
          <a:endParaRPr lang="en-US"/>
        </a:p>
      </dgm:t>
    </dgm:pt>
    <dgm:pt modelId="{DDB6D1E7-2405-4BC7-AEB1-E5978551CEF7}" type="pres">
      <dgm:prSet presAssocID="{1F218A7B-54F8-478A-A299-6BD8E9025C0C}" presName="linear" presStyleCnt="0">
        <dgm:presLayoutVars>
          <dgm:animLvl val="lvl"/>
          <dgm:resizeHandles val="exact"/>
        </dgm:presLayoutVars>
      </dgm:prSet>
      <dgm:spPr/>
    </dgm:pt>
    <dgm:pt modelId="{9901AF3E-E46C-41DB-BCA9-E5367926BC77}" type="pres">
      <dgm:prSet presAssocID="{2BCFF18E-96C6-49B4-96F6-6F000AFA2D60}" presName="parentText" presStyleLbl="node1" presStyleIdx="0" presStyleCnt="3">
        <dgm:presLayoutVars>
          <dgm:chMax val="0"/>
          <dgm:bulletEnabled val="1"/>
        </dgm:presLayoutVars>
      </dgm:prSet>
      <dgm:spPr/>
    </dgm:pt>
    <dgm:pt modelId="{33CAEAF5-BDAB-4287-ACF3-3E40B412CA85}" type="pres">
      <dgm:prSet presAssocID="{A2675618-47F5-4270-AC03-15F14609CFB4}" presName="spacer" presStyleCnt="0"/>
      <dgm:spPr/>
    </dgm:pt>
    <dgm:pt modelId="{7C810576-9279-48F2-8187-A0D72A3C10EC}" type="pres">
      <dgm:prSet presAssocID="{19A3F6FD-9257-448F-8B3F-95FB4637BA2F}" presName="parentText" presStyleLbl="node1" presStyleIdx="1" presStyleCnt="3">
        <dgm:presLayoutVars>
          <dgm:chMax val="0"/>
          <dgm:bulletEnabled val="1"/>
        </dgm:presLayoutVars>
      </dgm:prSet>
      <dgm:spPr/>
    </dgm:pt>
    <dgm:pt modelId="{855E0CC1-F8FB-4D0F-80C7-F8523675CB89}" type="pres">
      <dgm:prSet presAssocID="{CF107569-BCDA-4F57-9F0A-9463380D076A}" presName="spacer" presStyleCnt="0"/>
      <dgm:spPr/>
    </dgm:pt>
    <dgm:pt modelId="{4E598D61-AFD5-4CE3-9326-C159DB5BF2FE}" type="pres">
      <dgm:prSet presAssocID="{FD64ED4E-E918-478A-82D8-D3F97F892EB2}" presName="parentText" presStyleLbl="node1" presStyleIdx="2" presStyleCnt="3">
        <dgm:presLayoutVars>
          <dgm:chMax val="0"/>
          <dgm:bulletEnabled val="1"/>
        </dgm:presLayoutVars>
      </dgm:prSet>
      <dgm:spPr/>
    </dgm:pt>
  </dgm:ptLst>
  <dgm:cxnLst>
    <dgm:cxn modelId="{29F2891E-73CF-44C0-AD1E-FDAEA6BA4338}" type="presOf" srcId="{19A3F6FD-9257-448F-8B3F-95FB4637BA2F}" destId="{7C810576-9279-48F2-8187-A0D72A3C10EC}" srcOrd="0" destOrd="0" presId="urn:microsoft.com/office/officeart/2005/8/layout/vList2"/>
    <dgm:cxn modelId="{2F699C21-0F82-4EE8-84F6-A72664EF90F4}" type="presOf" srcId="{2BCFF18E-96C6-49B4-96F6-6F000AFA2D60}" destId="{9901AF3E-E46C-41DB-BCA9-E5367926BC77}" srcOrd="0" destOrd="0" presId="urn:microsoft.com/office/officeart/2005/8/layout/vList2"/>
    <dgm:cxn modelId="{4E5DC65F-03D4-4E11-857D-6A38928450A6}" srcId="{1F218A7B-54F8-478A-A299-6BD8E9025C0C}" destId="{2BCFF18E-96C6-49B4-96F6-6F000AFA2D60}" srcOrd="0" destOrd="0" parTransId="{2A658D09-23E0-448C-AD29-28ED93ABF76C}" sibTransId="{A2675618-47F5-4270-AC03-15F14609CFB4}"/>
    <dgm:cxn modelId="{C64EAA46-B6E8-4725-BDFC-ABAB413A908D}" srcId="{1F218A7B-54F8-478A-A299-6BD8E9025C0C}" destId="{FD64ED4E-E918-478A-82D8-D3F97F892EB2}" srcOrd="2" destOrd="0" parTransId="{1FAD8572-65F6-4DBF-8C90-E9E1EA1EAFB8}" sibTransId="{363756BA-3DD3-42F3-B983-9CF42341C87B}"/>
    <dgm:cxn modelId="{004E169A-0D3B-4D12-AD66-486E1F8FA41A}" srcId="{1F218A7B-54F8-478A-A299-6BD8E9025C0C}" destId="{19A3F6FD-9257-448F-8B3F-95FB4637BA2F}" srcOrd="1" destOrd="0" parTransId="{9A33EC26-F7EE-4E15-91C3-1938EAAFD2C3}" sibTransId="{CF107569-BCDA-4F57-9F0A-9463380D076A}"/>
    <dgm:cxn modelId="{C2C1C2B7-AE0F-43FB-8C64-8C8A9280E82B}" type="presOf" srcId="{1F218A7B-54F8-478A-A299-6BD8E9025C0C}" destId="{DDB6D1E7-2405-4BC7-AEB1-E5978551CEF7}" srcOrd="0" destOrd="0" presId="urn:microsoft.com/office/officeart/2005/8/layout/vList2"/>
    <dgm:cxn modelId="{F87B9CC6-0478-46A2-B67D-2C5BCDEF0B5C}" type="presOf" srcId="{FD64ED4E-E918-478A-82D8-D3F97F892EB2}" destId="{4E598D61-AFD5-4CE3-9326-C159DB5BF2FE}" srcOrd="0" destOrd="0" presId="urn:microsoft.com/office/officeart/2005/8/layout/vList2"/>
    <dgm:cxn modelId="{9C3745D7-9A27-4769-B7E7-7351E66CCD27}" type="presParOf" srcId="{DDB6D1E7-2405-4BC7-AEB1-E5978551CEF7}" destId="{9901AF3E-E46C-41DB-BCA9-E5367926BC77}" srcOrd="0" destOrd="0" presId="urn:microsoft.com/office/officeart/2005/8/layout/vList2"/>
    <dgm:cxn modelId="{7288128D-5E71-4229-93B4-1784AB62EB44}" type="presParOf" srcId="{DDB6D1E7-2405-4BC7-AEB1-E5978551CEF7}" destId="{33CAEAF5-BDAB-4287-ACF3-3E40B412CA85}" srcOrd="1" destOrd="0" presId="urn:microsoft.com/office/officeart/2005/8/layout/vList2"/>
    <dgm:cxn modelId="{15A89D0B-DEE8-416C-A463-838E3BE496F7}" type="presParOf" srcId="{DDB6D1E7-2405-4BC7-AEB1-E5978551CEF7}" destId="{7C810576-9279-48F2-8187-A0D72A3C10EC}" srcOrd="2" destOrd="0" presId="urn:microsoft.com/office/officeart/2005/8/layout/vList2"/>
    <dgm:cxn modelId="{94F30E90-67C7-4DF0-8019-2CB34DD6B6B4}" type="presParOf" srcId="{DDB6D1E7-2405-4BC7-AEB1-E5978551CEF7}" destId="{855E0CC1-F8FB-4D0F-80C7-F8523675CB89}" srcOrd="3" destOrd="0" presId="urn:microsoft.com/office/officeart/2005/8/layout/vList2"/>
    <dgm:cxn modelId="{C9407F84-A406-45CE-BAA4-CA68C63D5776}" type="presParOf" srcId="{DDB6D1E7-2405-4BC7-AEB1-E5978551CEF7}" destId="{4E598D61-AFD5-4CE3-9326-C159DB5BF2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6F1AA-2954-45F3-8938-40C44EC915EA}" type="doc">
      <dgm:prSet loTypeId="urn:microsoft.com/office/officeart/2016/7/layout/ChevronBlockProcess" loCatId="process" qsTypeId="urn:microsoft.com/office/officeart/2005/8/quickstyle/simple1" qsCatId="simple" csTypeId="urn:microsoft.com/office/officeart/2005/8/colors/accent4_2" csCatId="accent4"/>
      <dgm:spPr/>
      <dgm:t>
        <a:bodyPr/>
        <a:lstStyle/>
        <a:p>
          <a:endParaRPr lang="en-US"/>
        </a:p>
      </dgm:t>
    </dgm:pt>
    <dgm:pt modelId="{A62B9EDA-C38C-4661-AE96-1010E8921461}">
      <dgm:prSet/>
      <dgm:spPr/>
      <dgm:t>
        <a:bodyPr/>
        <a:lstStyle/>
        <a:p>
          <a:r>
            <a:rPr lang="en-US"/>
            <a:t>Complete</a:t>
          </a:r>
        </a:p>
      </dgm:t>
    </dgm:pt>
    <dgm:pt modelId="{74DAA76A-C377-4CDF-8001-2FACA30B6E72}" type="parTrans" cxnId="{8DA1807A-6EC5-4829-9684-CB95CBE55962}">
      <dgm:prSet/>
      <dgm:spPr/>
      <dgm:t>
        <a:bodyPr/>
        <a:lstStyle/>
        <a:p>
          <a:endParaRPr lang="en-US"/>
        </a:p>
      </dgm:t>
    </dgm:pt>
    <dgm:pt modelId="{BDE5F4AB-2415-4FA4-963E-8A0890E568B7}" type="sibTrans" cxnId="{8DA1807A-6EC5-4829-9684-CB95CBE55962}">
      <dgm:prSet/>
      <dgm:spPr/>
      <dgm:t>
        <a:bodyPr/>
        <a:lstStyle/>
        <a:p>
          <a:endParaRPr lang="en-US"/>
        </a:p>
      </dgm:t>
    </dgm:pt>
    <dgm:pt modelId="{54A9758E-84CB-49F0-B06F-3508E104616D}">
      <dgm:prSet/>
      <dgm:spPr/>
      <dgm:t>
        <a:bodyPr/>
        <a:lstStyle/>
        <a:p>
          <a:r>
            <a:rPr lang="en-US"/>
            <a:t>Complete your Take Action Project</a:t>
          </a:r>
        </a:p>
      </dgm:t>
    </dgm:pt>
    <dgm:pt modelId="{B0328366-06CF-4EDE-B35A-B90DC62D76E3}" type="parTrans" cxnId="{D2FFEF7D-1BD5-40C1-8F8E-4F48EA323B7C}">
      <dgm:prSet/>
      <dgm:spPr/>
      <dgm:t>
        <a:bodyPr/>
        <a:lstStyle/>
        <a:p>
          <a:endParaRPr lang="en-US"/>
        </a:p>
      </dgm:t>
    </dgm:pt>
    <dgm:pt modelId="{6E9E1CA3-B4A4-49FE-BD70-A6EDD0545274}" type="sibTrans" cxnId="{D2FFEF7D-1BD5-40C1-8F8E-4F48EA323B7C}">
      <dgm:prSet/>
      <dgm:spPr/>
      <dgm:t>
        <a:bodyPr/>
        <a:lstStyle/>
        <a:p>
          <a:endParaRPr lang="en-US"/>
        </a:p>
      </dgm:t>
    </dgm:pt>
    <dgm:pt modelId="{393A3C39-F819-4DD1-B6C3-C1062477FAC2}">
      <dgm:prSet/>
      <dgm:spPr/>
      <dgm:t>
        <a:bodyPr/>
        <a:lstStyle/>
        <a:p>
          <a:r>
            <a:rPr lang="en-US"/>
            <a:t>Make a timeline </a:t>
          </a:r>
        </a:p>
      </dgm:t>
    </dgm:pt>
    <dgm:pt modelId="{2DE6F7C3-984B-4F5C-A810-79376E417B38}" type="parTrans" cxnId="{9EAC9508-B58A-41F1-BEF1-A8984E05B789}">
      <dgm:prSet/>
      <dgm:spPr/>
      <dgm:t>
        <a:bodyPr/>
        <a:lstStyle/>
        <a:p>
          <a:endParaRPr lang="en-US"/>
        </a:p>
      </dgm:t>
    </dgm:pt>
    <dgm:pt modelId="{CA755B04-0525-4FD4-9E10-D632D40B282B}" type="sibTrans" cxnId="{9EAC9508-B58A-41F1-BEF1-A8984E05B789}">
      <dgm:prSet/>
      <dgm:spPr/>
      <dgm:t>
        <a:bodyPr/>
        <a:lstStyle/>
        <a:p>
          <a:endParaRPr lang="en-US"/>
        </a:p>
      </dgm:t>
    </dgm:pt>
    <dgm:pt modelId="{7091AD0C-1462-42F4-8DD3-34F54A40A01C}">
      <dgm:prSet/>
      <dgm:spPr/>
      <dgm:t>
        <a:bodyPr/>
        <a:lstStyle/>
        <a:p>
          <a:r>
            <a:rPr lang="en-US"/>
            <a:t>Spread your message </a:t>
          </a:r>
        </a:p>
      </dgm:t>
    </dgm:pt>
    <dgm:pt modelId="{8001963C-CDC3-4C20-83C8-9815E2DAB62A}" type="parTrans" cxnId="{01C54114-96F3-4CD3-B236-99E3286EAF8A}">
      <dgm:prSet/>
      <dgm:spPr/>
      <dgm:t>
        <a:bodyPr/>
        <a:lstStyle/>
        <a:p>
          <a:endParaRPr lang="en-US"/>
        </a:p>
      </dgm:t>
    </dgm:pt>
    <dgm:pt modelId="{5D04B40D-F079-4DD7-8175-E29EDA0D80A5}" type="sibTrans" cxnId="{01C54114-96F3-4CD3-B236-99E3286EAF8A}">
      <dgm:prSet/>
      <dgm:spPr/>
      <dgm:t>
        <a:bodyPr/>
        <a:lstStyle/>
        <a:p>
          <a:endParaRPr lang="en-US"/>
        </a:p>
      </dgm:t>
    </dgm:pt>
    <dgm:pt modelId="{92EC4E7D-0404-4FB5-859F-61C7FD996557}">
      <dgm:prSet/>
      <dgm:spPr/>
      <dgm:t>
        <a:bodyPr/>
        <a:lstStyle/>
        <a:p>
          <a:r>
            <a:rPr lang="en-US"/>
            <a:t>Go</a:t>
          </a:r>
        </a:p>
      </dgm:t>
    </dgm:pt>
    <dgm:pt modelId="{C9C6E921-C464-4E6C-A073-EC88D8B3B4C8}" type="parTrans" cxnId="{B3B2EE9A-D608-4BB1-9A7B-2747F91B78E6}">
      <dgm:prSet/>
      <dgm:spPr/>
      <dgm:t>
        <a:bodyPr/>
        <a:lstStyle/>
        <a:p>
          <a:endParaRPr lang="en-US"/>
        </a:p>
      </dgm:t>
    </dgm:pt>
    <dgm:pt modelId="{CD014F18-E781-407B-9BC8-57E631A96AAE}" type="sibTrans" cxnId="{B3B2EE9A-D608-4BB1-9A7B-2747F91B78E6}">
      <dgm:prSet/>
      <dgm:spPr/>
      <dgm:t>
        <a:bodyPr/>
        <a:lstStyle/>
        <a:p>
          <a:endParaRPr lang="en-US"/>
        </a:p>
      </dgm:t>
    </dgm:pt>
    <dgm:pt modelId="{31866DF1-7B42-4960-9370-BB6A7C967801}">
      <dgm:prSet/>
      <dgm:spPr/>
      <dgm:t>
        <a:bodyPr/>
        <a:lstStyle/>
        <a:p>
          <a:r>
            <a:rPr lang="en-US"/>
            <a:t>Go For GOLD  </a:t>
          </a:r>
        </a:p>
      </dgm:t>
    </dgm:pt>
    <dgm:pt modelId="{DF5CDB54-18D1-4795-8A4E-A2EDA721E5EC}" type="parTrans" cxnId="{715359AE-51B1-4805-8D64-336E4C972059}">
      <dgm:prSet/>
      <dgm:spPr/>
      <dgm:t>
        <a:bodyPr/>
        <a:lstStyle/>
        <a:p>
          <a:endParaRPr lang="en-US"/>
        </a:p>
      </dgm:t>
    </dgm:pt>
    <dgm:pt modelId="{45950196-68D6-48D9-B37E-E8D2A362894F}" type="sibTrans" cxnId="{715359AE-51B1-4805-8D64-336E4C972059}">
      <dgm:prSet/>
      <dgm:spPr/>
      <dgm:t>
        <a:bodyPr/>
        <a:lstStyle/>
        <a:p>
          <a:endParaRPr lang="en-US"/>
        </a:p>
      </dgm:t>
    </dgm:pt>
    <dgm:pt modelId="{A68CE578-1513-49BB-BEC4-0D02CAE42EF6}">
      <dgm:prSet/>
      <dgm:spPr/>
      <dgm:t>
        <a:bodyPr/>
        <a:lstStyle/>
        <a:p>
          <a:r>
            <a:rPr lang="en-US"/>
            <a:t>To start your Gold Award application and process you must have completed 1 journey and your Silver Award or two journeys </a:t>
          </a:r>
        </a:p>
      </dgm:t>
    </dgm:pt>
    <dgm:pt modelId="{7BC26398-7FD2-4ABC-9EA7-323F808F72BC}" type="parTrans" cxnId="{1E5231D0-DAC0-486E-8049-08C55571695D}">
      <dgm:prSet/>
      <dgm:spPr/>
      <dgm:t>
        <a:bodyPr/>
        <a:lstStyle/>
        <a:p>
          <a:endParaRPr lang="en-US"/>
        </a:p>
      </dgm:t>
    </dgm:pt>
    <dgm:pt modelId="{53EA2069-3344-49B4-BA78-95BF8997D239}" type="sibTrans" cxnId="{1E5231D0-DAC0-486E-8049-08C55571695D}">
      <dgm:prSet/>
      <dgm:spPr/>
      <dgm:t>
        <a:bodyPr/>
        <a:lstStyle/>
        <a:p>
          <a:endParaRPr lang="en-US"/>
        </a:p>
      </dgm:t>
    </dgm:pt>
    <dgm:pt modelId="{719739D1-706B-48C8-BE9C-9A24A293D5C9}">
      <dgm:prSet/>
      <dgm:spPr/>
      <dgm:t>
        <a:bodyPr/>
        <a:lstStyle/>
        <a:p>
          <a:r>
            <a:rPr lang="en-US"/>
            <a:t>Use this take action project as a practice for larger project </a:t>
          </a:r>
        </a:p>
      </dgm:t>
    </dgm:pt>
    <dgm:pt modelId="{D3EADF77-DE6D-40D6-9FAE-A7D8D93D36D6}" type="parTrans" cxnId="{D013ABA1-2E3E-4C49-9FC4-FA2154C71333}">
      <dgm:prSet/>
      <dgm:spPr/>
      <dgm:t>
        <a:bodyPr/>
        <a:lstStyle/>
        <a:p>
          <a:endParaRPr lang="en-US"/>
        </a:p>
      </dgm:t>
    </dgm:pt>
    <dgm:pt modelId="{FED3EA72-2200-4626-9BAA-3BE3C98E9433}" type="sibTrans" cxnId="{D013ABA1-2E3E-4C49-9FC4-FA2154C71333}">
      <dgm:prSet/>
      <dgm:spPr/>
      <dgm:t>
        <a:bodyPr/>
        <a:lstStyle/>
        <a:p>
          <a:endParaRPr lang="en-US"/>
        </a:p>
      </dgm:t>
    </dgm:pt>
    <dgm:pt modelId="{CDE57908-E746-460C-8328-2FAD6ED34505}" type="pres">
      <dgm:prSet presAssocID="{8AC6F1AA-2954-45F3-8938-40C44EC915EA}" presName="Name0" presStyleCnt="0">
        <dgm:presLayoutVars>
          <dgm:dir/>
          <dgm:animLvl val="lvl"/>
          <dgm:resizeHandles val="exact"/>
        </dgm:presLayoutVars>
      </dgm:prSet>
      <dgm:spPr/>
    </dgm:pt>
    <dgm:pt modelId="{95118B4E-11F9-491A-9F0D-DD562548644D}" type="pres">
      <dgm:prSet presAssocID="{A62B9EDA-C38C-4661-AE96-1010E8921461}" presName="composite" presStyleCnt="0"/>
      <dgm:spPr/>
    </dgm:pt>
    <dgm:pt modelId="{7A37D11E-FEA7-4926-8A6D-76A5659CA0F6}" type="pres">
      <dgm:prSet presAssocID="{A62B9EDA-C38C-4661-AE96-1010E8921461}" presName="parTx" presStyleLbl="alignNode1" presStyleIdx="0" presStyleCnt="2">
        <dgm:presLayoutVars>
          <dgm:chMax val="0"/>
          <dgm:chPref val="0"/>
        </dgm:presLayoutVars>
      </dgm:prSet>
      <dgm:spPr/>
    </dgm:pt>
    <dgm:pt modelId="{84F8750B-B9CF-40FB-BA0D-8BBDFE3C31F2}" type="pres">
      <dgm:prSet presAssocID="{A62B9EDA-C38C-4661-AE96-1010E8921461}" presName="desTx" presStyleLbl="alignAccFollowNode1" presStyleIdx="0" presStyleCnt="2">
        <dgm:presLayoutVars/>
      </dgm:prSet>
      <dgm:spPr/>
    </dgm:pt>
    <dgm:pt modelId="{1EC1B78F-57D4-4809-AA26-FD03209BDBFB}" type="pres">
      <dgm:prSet presAssocID="{BDE5F4AB-2415-4FA4-963E-8A0890E568B7}" presName="space" presStyleCnt="0"/>
      <dgm:spPr/>
    </dgm:pt>
    <dgm:pt modelId="{43EBCE23-6C95-4482-99FC-C4782C8C4CF5}" type="pres">
      <dgm:prSet presAssocID="{92EC4E7D-0404-4FB5-859F-61C7FD996557}" presName="composite" presStyleCnt="0"/>
      <dgm:spPr/>
    </dgm:pt>
    <dgm:pt modelId="{EE7779BD-4FCC-4157-8B02-C3707CEEE388}" type="pres">
      <dgm:prSet presAssocID="{92EC4E7D-0404-4FB5-859F-61C7FD996557}" presName="parTx" presStyleLbl="alignNode1" presStyleIdx="1" presStyleCnt="2">
        <dgm:presLayoutVars>
          <dgm:chMax val="0"/>
          <dgm:chPref val="0"/>
        </dgm:presLayoutVars>
      </dgm:prSet>
      <dgm:spPr/>
    </dgm:pt>
    <dgm:pt modelId="{E0F30F5A-1D3A-4949-B5A0-A3C181489316}" type="pres">
      <dgm:prSet presAssocID="{92EC4E7D-0404-4FB5-859F-61C7FD996557}" presName="desTx" presStyleLbl="alignAccFollowNode1" presStyleIdx="1" presStyleCnt="2">
        <dgm:presLayoutVars/>
      </dgm:prSet>
      <dgm:spPr/>
    </dgm:pt>
  </dgm:ptLst>
  <dgm:cxnLst>
    <dgm:cxn modelId="{9EAC9508-B58A-41F1-BEF1-A8984E05B789}" srcId="{54A9758E-84CB-49F0-B06F-3508E104616D}" destId="{393A3C39-F819-4DD1-B6C3-C1062477FAC2}" srcOrd="0" destOrd="0" parTransId="{2DE6F7C3-984B-4F5C-A810-79376E417B38}" sibTransId="{CA755B04-0525-4FD4-9E10-D632D40B282B}"/>
    <dgm:cxn modelId="{61D23212-81E2-4E0D-B6E2-822DFEACB320}" type="presOf" srcId="{7091AD0C-1462-42F4-8DD3-34F54A40A01C}" destId="{84F8750B-B9CF-40FB-BA0D-8BBDFE3C31F2}" srcOrd="0" destOrd="2" presId="urn:microsoft.com/office/officeart/2016/7/layout/ChevronBlockProcess"/>
    <dgm:cxn modelId="{01C54114-96F3-4CD3-B236-99E3286EAF8A}" srcId="{54A9758E-84CB-49F0-B06F-3508E104616D}" destId="{7091AD0C-1462-42F4-8DD3-34F54A40A01C}" srcOrd="1" destOrd="0" parTransId="{8001963C-CDC3-4C20-83C8-9815E2DAB62A}" sibTransId="{5D04B40D-F079-4DD7-8175-E29EDA0D80A5}"/>
    <dgm:cxn modelId="{A34CBA28-5C74-4612-BF80-CADD3800891C}" type="presOf" srcId="{31866DF1-7B42-4960-9370-BB6A7C967801}" destId="{E0F30F5A-1D3A-4949-B5A0-A3C181489316}" srcOrd="0" destOrd="0" presId="urn:microsoft.com/office/officeart/2016/7/layout/ChevronBlockProcess"/>
    <dgm:cxn modelId="{AD293E3B-5793-4912-BC1A-D8BCD4EFF08E}" type="presOf" srcId="{719739D1-706B-48C8-BE9C-9A24A293D5C9}" destId="{E0F30F5A-1D3A-4949-B5A0-A3C181489316}" srcOrd="0" destOrd="2" presId="urn:microsoft.com/office/officeart/2016/7/layout/ChevronBlockProcess"/>
    <dgm:cxn modelId="{09DC9152-FC06-4219-9400-4C7B643CCE32}" type="presOf" srcId="{A62B9EDA-C38C-4661-AE96-1010E8921461}" destId="{7A37D11E-FEA7-4926-8A6D-76A5659CA0F6}" srcOrd="0" destOrd="0" presId="urn:microsoft.com/office/officeart/2016/7/layout/ChevronBlockProcess"/>
    <dgm:cxn modelId="{8DA1807A-6EC5-4829-9684-CB95CBE55962}" srcId="{8AC6F1AA-2954-45F3-8938-40C44EC915EA}" destId="{A62B9EDA-C38C-4661-AE96-1010E8921461}" srcOrd="0" destOrd="0" parTransId="{74DAA76A-C377-4CDF-8001-2FACA30B6E72}" sibTransId="{BDE5F4AB-2415-4FA4-963E-8A0890E568B7}"/>
    <dgm:cxn modelId="{D2FFEF7D-1BD5-40C1-8F8E-4F48EA323B7C}" srcId="{A62B9EDA-C38C-4661-AE96-1010E8921461}" destId="{54A9758E-84CB-49F0-B06F-3508E104616D}" srcOrd="0" destOrd="0" parTransId="{B0328366-06CF-4EDE-B35A-B90DC62D76E3}" sibTransId="{6E9E1CA3-B4A4-49FE-BD70-A6EDD0545274}"/>
    <dgm:cxn modelId="{7C17E08E-FA34-48DA-ACBB-482A282053D3}" type="presOf" srcId="{54A9758E-84CB-49F0-B06F-3508E104616D}" destId="{84F8750B-B9CF-40FB-BA0D-8BBDFE3C31F2}" srcOrd="0" destOrd="0" presId="urn:microsoft.com/office/officeart/2016/7/layout/ChevronBlockProcess"/>
    <dgm:cxn modelId="{4479E092-38B3-4D51-AE9E-EC539DD81C79}" type="presOf" srcId="{393A3C39-F819-4DD1-B6C3-C1062477FAC2}" destId="{84F8750B-B9CF-40FB-BA0D-8BBDFE3C31F2}" srcOrd="0" destOrd="1" presId="urn:microsoft.com/office/officeart/2016/7/layout/ChevronBlockProcess"/>
    <dgm:cxn modelId="{B3B2EE9A-D608-4BB1-9A7B-2747F91B78E6}" srcId="{8AC6F1AA-2954-45F3-8938-40C44EC915EA}" destId="{92EC4E7D-0404-4FB5-859F-61C7FD996557}" srcOrd="1" destOrd="0" parTransId="{C9C6E921-C464-4E6C-A073-EC88D8B3B4C8}" sibTransId="{CD014F18-E781-407B-9BC8-57E631A96AAE}"/>
    <dgm:cxn modelId="{D013ABA1-2E3E-4C49-9FC4-FA2154C71333}" srcId="{31866DF1-7B42-4960-9370-BB6A7C967801}" destId="{719739D1-706B-48C8-BE9C-9A24A293D5C9}" srcOrd="1" destOrd="0" parTransId="{D3EADF77-DE6D-40D6-9FAE-A7D8D93D36D6}" sibTransId="{FED3EA72-2200-4626-9BAA-3BE3C98E9433}"/>
    <dgm:cxn modelId="{715359AE-51B1-4805-8D64-336E4C972059}" srcId="{92EC4E7D-0404-4FB5-859F-61C7FD996557}" destId="{31866DF1-7B42-4960-9370-BB6A7C967801}" srcOrd="0" destOrd="0" parTransId="{DF5CDB54-18D1-4795-8A4E-A2EDA721E5EC}" sibTransId="{45950196-68D6-48D9-B37E-E8D2A362894F}"/>
    <dgm:cxn modelId="{27455EB9-B8E4-4401-9332-C449C2831F23}" type="presOf" srcId="{92EC4E7D-0404-4FB5-859F-61C7FD996557}" destId="{EE7779BD-4FCC-4157-8B02-C3707CEEE388}" srcOrd="0" destOrd="0" presId="urn:microsoft.com/office/officeart/2016/7/layout/ChevronBlockProcess"/>
    <dgm:cxn modelId="{1E5231D0-DAC0-486E-8049-08C55571695D}" srcId="{31866DF1-7B42-4960-9370-BB6A7C967801}" destId="{A68CE578-1513-49BB-BEC4-0D02CAE42EF6}" srcOrd="0" destOrd="0" parTransId="{7BC26398-7FD2-4ABC-9EA7-323F808F72BC}" sibTransId="{53EA2069-3344-49B4-BA78-95BF8997D239}"/>
    <dgm:cxn modelId="{F9FD98DD-0C90-437C-9404-43486D988016}" type="presOf" srcId="{8AC6F1AA-2954-45F3-8938-40C44EC915EA}" destId="{CDE57908-E746-460C-8328-2FAD6ED34505}" srcOrd="0" destOrd="0" presId="urn:microsoft.com/office/officeart/2016/7/layout/ChevronBlockProcess"/>
    <dgm:cxn modelId="{94DDD2F9-7889-4D2F-BC6C-D11E734C19EA}" type="presOf" srcId="{A68CE578-1513-49BB-BEC4-0D02CAE42EF6}" destId="{E0F30F5A-1D3A-4949-B5A0-A3C181489316}" srcOrd="0" destOrd="1" presId="urn:microsoft.com/office/officeart/2016/7/layout/ChevronBlockProcess"/>
    <dgm:cxn modelId="{A09E5444-A4D6-48BF-83F6-5E978EE5F129}" type="presParOf" srcId="{CDE57908-E746-460C-8328-2FAD6ED34505}" destId="{95118B4E-11F9-491A-9F0D-DD562548644D}" srcOrd="0" destOrd="0" presId="urn:microsoft.com/office/officeart/2016/7/layout/ChevronBlockProcess"/>
    <dgm:cxn modelId="{3C1B2695-4FCE-4976-835A-DF89EE2FCACA}" type="presParOf" srcId="{95118B4E-11F9-491A-9F0D-DD562548644D}" destId="{7A37D11E-FEA7-4926-8A6D-76A5659CA0F6}" srcOrd="0" destOrd="0" presId="urn:microsoft.com/office/officeart/2016/7/layout/ChevronBlockProcess"/>
    <dgm:cxn modelId="{CBEDC953-5383-4522-94A8-8689AE20A130}" type="presParOf" srcId="{95118B4E-11F9-491A-9F0D-DD562548644D}" destId="{84F8750B-B9CF-40FB-BA0D-8BBDFE3C31F2}" srcOrd="1" destOrd="0" presId="urn:microsoft.com/office/officeart/2016/7/layout/ChevronBlockProcess"/>
    <dgm:cxn modelId="{A93DE108-E948-4F30-B38C-ED38D2493578}" type="presParOf" srcId="{CDE57908-E746-460C-8328-2FAD6ED34505}" destId="{1EC1B78F-57D4-4809-AA26-FD03209BDBFB}" srcOrd="1" destOrd="0" presId="urn:microsoft.com/office/officeart/2016/7/layout/ChevronBlockProcess"/>
    <dgm:cxn modelId="{216FB88A-B00E-4DB5-8B77-2BFAFB659CC6}" type="presParOf" srcId="{CDE57908-E746-460C-8328-2FAD6ED34505}" destId="{43EBCE23-6C95-4482-99FC-C4782C8C4CF5}" srcOrd="2" destOrd="0" presId="urn:microsoft.com/office/officeart/2016/7/layout/ChevronBlockProcess"/>
    <dgm:cxn modelId="{F9FE90E9-4AAD-4992-BA65-3EC7D6EF29EB}" type="presParOf" srcId="{43EBCE23-6C95-4482-99FC-C4782C8C4CF5}" destId="{EE7779BD-4FCC-4157-8B02-C3707CEEE388}" srcOrd="0" destOrd="0" presId="urn:microsoft.com/office/officeart/2016/7/layout/ChevronBlockProcess"/>
    <dgm:cxn modelId="{3B7C15EE-28AE-423D-B605-BD61D82337A6}" type="presParOf" srcId="{43EBCE23-6C95-4482-99FC-C4782C8C4CF5}" destId="{E0F30F5A-1D3A-4949-B5A0-A3C181489316}"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47AD8-C498-415D-9D07-63893246DDA2}">
      <dsp:nvSpPr>
        <dsp:cNvPr id="0" name=""/>
        <dsp:cNvSpPr/>
      </dsp:nvSpPr>
      <dsp:spPr>
        <a:xfrm>
          <a:off x="0" y="3365876"/>
          <a:ext cx="6396484" cy="22083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We will break into groups to show our visual representation of what Sisterhood means to us. </a:t>
          </a:r>
        </a:p>
      </dsp:txBody>
      <dsp:txXfrm>
        <a:off x="0" y="3365876"/>
        <a:ext cx="6396484" cy="2208379"/>
      </dsp:txXfrm>
    </dsp:sp>
    <dsp:sp modelId="{774BF49C-259D-4E94-BD6C-DEA2240D1947}">
      <dsp:nvSpPr>
        <dsp:cNvPr id="0" name=""/>
        <dsp:cNvSpPr/>
      </dsp:nvSpPr>
      <dsp:spPr>
        <a:xfrm rot="10800000">
          <a:off x="0" y="2514"/>
          <a:ext cx="6396484" cy="3396487"/>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What is Sisterhood? </a:t>
          </a:r>
        </a:p>
      </dsp:txBody>
      <dsp:txXfrm rot="10800000">
        <a:off x="0" y="2514"/>
        <a:ext cx="6396484" cy="220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4A3A9-7D0E-4738-9992-C3874A78873B}">
      <dsp:nvSpPr>
        <dsp:cNvPr id="0" name=""/>
        <dsp:cNvSpPr/>
      </dsp:nvSpPr>
      <dsp:spPr>
        <a:xfrm>
          <a:off x="2490743" y="375668"/>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61D63-D24C-4CE7-BD8D-F9867A36F0E9}">
      <dsp:nvSpPr>
        <dsp:cNvPr id="0" name=""/>
        <dsp:cNvSpPr/>
      </dsp:nvSpPr>
      <dsp:spPr>
        <a:xfrm>
          <a:off x="2958743"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2B3FE-EDCD-44AD-A539-FA025AD3998A}">
      <dsp:nvSpPr>
        <dsp:cNvPr id="0" name=""/>
        <dsp:cNvSpPr/>
      </dsp:nvSpPr>
      <dsp:spPr>
        <a:xfrm>
          <a:off x="178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latin typeface="Trefoil Sans" panose="00000500000000000000" pitchFamily="50" charset="0"/>
            </a:rPr>
            <a:t>Take our your friendship quizzes </a:t>
          </a:r>
        </a:p>
      </dsp:txBody>
      <dsp:txXfrm>
        <a:off x="1788743" y="3255669"/>
        <a:ext cx="3600000" cy="720000"/>
      </dsp:txXfrm>
    </dsp:sp>
    <dsp:sp modelId="{25E93EC8-024C-4106-9CF1-7D46B4690FA2}">
      <dsp:nvSpPr>
        <dsp:cNvPr id="0" name=""/>
        <dsp:cNvSpPr/>
      </dsp:nvSpPr>
      <dsp:spPr>
        <a:xfrm>
          <a:off x="6720743" y="375668"/>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F7A75-6E98-4A5B-99A4-4C87A4E53C30}">
      <dsp:nvSpPr>
        <dsp:cNvPr id="0" name=""/>
        <dsp:cNvSpPr/>
      </dsp:nvSpPr>
      <dsp:spPr>
        <a:xfrm>
          <a:off x="7188743"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625497-1F52-4264-A63B-C12DF240EE0A}">
      <dsp:nvSpPr>
        <dsp:cNvPr id="0" name=""/>
        <dsp:cNvSpPr/>
      </dsp:nvSpPr>
      <dsp:spPr>
        <a:xfrm>
          <a:off x="601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latin typeface="Trefoil Sans" panose="00000500000000000000" pitchFamily="50" charset="0"/>
            </a:rPr>
            <a:t>We will break into groups and discuss your findings </a:t>
          </a:r>
        </a:p>
      </dsp:txBody>
      <dsp:txXfrm>
        <a:off x="6018743" y="3255669"/>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AF3E-E46C-41DB-BCA9-E5367926BC77}">
      <dsp:nvSpPr>
        <dsp:cNvPr id="0" name=""/>
        <dsp:cNvSpPr/>
      </dsp:nvSpPr>
      <dsp:spPr>
        <a:xfrm>
          <a:off x="0" y="116423"/>
          <a:ext cx="5257800" cy="1703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a:t>What are some common themes we have seen through looking at ourselves and our friends? </a:t>
          </a:r>
        </a:p>
      </dsp:txBody>
      <dsp:txXfrm>
        <a:off x="83159" y="199582"/>
        <a:ext cx="5091482" cy="1537202"/>
      </dsp:txXfrm>
    </dsp:sp>
    <dsp:sp modelId="{7C810576-9279-48F2-8187-A0D72A3C10EC}">
      <dsp:nvSpPr>
        <dsp:cNvPr id="0" name=""/>
        <dsp:cNvSpPr/>
      </dsp:nvSpPr>
      <dsp:spPr>
        <a:xfrm>
          <a:off x="0" y="1900584"/>
          <a:ext cx="5257800" cy="170352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a:t>What are some reoccurring issues we see? </a:t>
          </a:r>
        </a:p>
      </dsp:txBody>
      <dsp:txXfrm>
        <a:off x="83159" y="1983743"/>
        <a:ext cx="5091482" cy="1537202"/>
      </dsp:txXfrm>
    </dsp:sp>
    <dsp:sp modelId="{4E598D61-AFD5-4CE3-9326-C159DB5BF2FE}">
      <dsp:nvSpPr>
        <dsp:cNvPr id="0" name=""/>
        <dsp:cNvSpPr/>
      </dsp:nvSpPr>
      <dsp:spPr>
        <a:xfrm>
          <a:off x="0" y="3684743"/>
          <a:ext cx="5257800" cy="17035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dirty="0"/>
            <a:t>What are some things we would like to see improved in ourselves and our friendships? </a:t>
          </a:r>
        </a:p>
      </dsp:txBody>
      <dsp:txXfrm>
        <a:off x="83159" y="3767902"/>
        <a:ext cx="5091482" cy="1537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7D11E-FEA7-4926-8A6D-76A5659CA0F6}">
      <dsp:nvSpPr>
        <dsp:cNvPr id="0" name=""/>
        <dsp:cNvSpPr/>
      </dsp:nvSpPr>
      <dsp:spPr>
        <a:xfrm>
          <a:off x="5149" y="263805"/>
          <a:ext cx="2496070" cy="74882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9" tIns="92459" rIns="92459" bIns="92459" numCol="1" spcCol="1270" anchor="ctr" anchorCtr="0">
          <a:noAutofit/>
        </a:bodyPr>
        <a:lstStyle/>
        <a:p>
          <a:pPr marL="0" lvl="0" indent="0" algn="ctr" defTabSz="1244600">
            <a:lnSpc>
              <a:spcPct val="90000"/>
            </a:lnSpc>
            <a:spcBef>
              <a:spcPct val="0"/>
            </a:spcBef>
            <a:spcAft>
              <a:spcPct val="35000"/>
            </a:spcAft>
            <a:buNone/>
          </a:pPr>
          <a:r>
            <a:rPr lang="en-US" sz="2800" kern="1200"/>
            <a:t>Complete</a:t>
          </a:r>
        </a:p>
      </dsp:txBody>
      <dsp:txXfrm>
        <a:off x="229795" y="263805"/>
        <a:ext cx="2046778" cy="748821"/>
      </dsp:txXfrm>
    </dsp:sp>
    <dsp:sp modelId="{84F8750B-B9CF-40FB-BA0D-8BBDFE3C31F2}">
      <dsp:nvSpPr>
        <dsp:cNvPr id="0" name=""/>
        <dsp:cNvSpPr/>
      </dsp:nvSpPr>
      <dsp:spPr>
        <a:xfrm>
          <a:off x="5149" y="1012626"/>
          <a:ext cx="2271424" cy="236285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493" tIns="179493" rIns="179493" bIns="358986" numCol="1" spcCol="1270" anchor="t" anchorCtr="0">
          <a:noAutofit/>
        </a:bodyPr>
        <a:lstStyle/>
        <a:p>
          <a:pPr marL="0" lvl="0" indent="0" algn="l" defTabSz="755650">
            <a:lnSpc>
              <a:spcPct val="90000"/>
            </a:lnSpc>
            <a:spcBef>
              <a:spcPct val="0"/>
            </a:spcBef>
            <a:spcAft>
              <a:spcPct val="35000"/>
            </a:spcAft>
            <a:buNone/>
          </a:pPr>
          <a:r>
            <a:rPr lang="en-US" sz="1700" kern="1200"/>
            <a:t>Complete your Take Action Project</a:t>
          </a:r>
        </a:p>
        <a:p>
          <a:pPr marL="114300" lvl="1" indent="-114300" algn="l" defTabSz="577850">
            <a:lnSpc>
              <a:spcPct val="90000"/>
            </a:lnSpc>
            <a:spcBef>
              <a:spcPct val="0"/>
            </a:spcBef>
            <a:spcAft>
              <a:spcPct val="15000"/>
            </a:spcAft>
            <a:buChar char="•"/>
          </a:pPr>
          <a:r>
            <a:rPr lang="en-US" sz="1300" kern="1200"/>
            <a:t>Make a timeline </a:t>
          </a:r>
        </a:p>
        <a:p>
          <a:pPr marL="114300" lvl="1" indent="-114300" algn="l" defTabSz="577850">
            <a:lnSpc>
              <a:spcPct val="90000"/>
            </a:lnSpc>
            <a:spcBef>
              <a:spcPct val="0"/>
            </a:spcBef>
            <a:spcAft>
              <a:spcPct val="15000"/>
            </a:spcAft>
            <a:buChar char="•"/>
          </a:pPr>
          <a:r>
            <a:rPr lang="en-US" sz="1300" kern="1200"/>
            <a:t>Spread your message </a:t>
          </a:r>
        </a:p>
      </dsp:txBody>
      <dsp:txXfrm>
        <a:off x="5149" y="1012626"/>
        <a:ext cx="2271424" cy="2362857"/>
      </dsp:txXfrm>
    </dsp:sp>
    <dsp:sp modelId="{EE7779BD-4FCC-4157-8B02-C3707CEEE388}">
      <dsp:nvSpPr>
        <dsp:cNvPr id="0" name=""/>
        <dsp:cNvSpPr/>
      </dsp:nvSpPr>
      <dsp:spPr>
        <a:xfrm>
          <a:off x="2476357" y="263805"/>
          <a:ext cx="2496070" cy="74882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9" tIns="92459" rIns="92459" bIns="92459" numCol="1" spcCol="1270" anchor="ctr" anchorCtr="0">
          <a:noAutofit/>
        </a:bodyPr>
        <a:lstStyle/>
        <a:p>
          <a:pPr marL="0" lvl="0" indent="0" algn="ctr" defTabSz="1244600">
            <a:lnSpc>
              <a:spcPct val="90000"/>
            </a:lnSpc>
            <a:spcBef>
              <a:spcPct val="0"/>
            </a:spcBef>
            <a:spcAft>
              <a:spcPct val="35000"/>
            </a:spcAft>
            <a:buNone/>
          </a:pPr>
          <a:r>
            <a:rPr lang="en-US" sz="2800" kern="1200"/>
            <a:t>Go</a:t>
          </a:r>
        </a:p>
      </dsp:txBody>
      <dsp:txXfrm>
        <a:off x="2701003" y="263805"/>
        <a:ext cx="2046778" cy="748821"/>
      </dsp:txXfrm>
    </dsp:sp>
    <dsp:sp modelId="{E0F30F5A-1D3A-4949-B5A0-A3C181489316}">
      <dsp:nvSpPr>
        <dsp:cNvPr id="0" name=""/>
        <dsp:cNvSpPr/>
      </dsp:nvSpPr>
      <dsp:spPr>
        <a:xfrm>
          <a:off x="2476357" y="1012626"/>
          <a:ext cx="2271424" cy="236285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493" tIns="179493" rIns="179493" bIns="358986" numCol="1" spcCol="1270" anchor="t" anchorCtr="0">
          <a:noAutofit/>
        </a:bodyPr>
        <a:lstStyle/>
        <a:p>
          <a:pPr marL="0" lvl="0" indent="0" algn="l" defTabSz="755650">
            <a:lnSpc>
              <a:spcPct val="90000"/>
            </a:lnSpc>
            <a:spcBef>
              <a:spcPct val="0"/>
            </a:spcBef>
            <a:spcAft>
              <a:spcPct val="35000"/>
            </a:spcAft>
            <a:buNone/>
          </a:pPr>
          <a:r>
            <a:rPr lang="en-US" sz="1700" kern="1200"/>
            <a:t>Go For GOLD  </a:t>
          </a:r>
        </a:p>
        <a:p>
          <a:pPr marL="114300" lvl="1" indent="-114300" algn="l" defTabSz="577850">
            <a:lnSpc>
              <a:spcPct val="90000"/>
            </a:lnSpc>
            <a:spcBef>
              <a:spcPct val="0"/>
            </a:spcBef>
            <a:spcAft>
              <a:spcPct val="15000"/>
            </a:spcAft>
            <a:buChar char="•"/>
          </a:pPr>
          <a:r>
            <a:rPr lang="en-US" sz="1300" kern="1200"/>
            <a:t>To start your Gold Award application and process you must have completed 1 journey and your Silver Award or two journeys </a:t>
          </a:r>
        </a:p>
        <a:p>
          <a:pPr marL="114300" lvl="1" indent="-114300" algn="l" defTabSz="577850">
            <a:lnSpc>
              <a:spcPct val="90000"/>
            </a:lnSpc>
            <a:spcBef>
              <a:spcPct val="0"/>
            </a:spcBef>
            <a:spcAft>
              <a:spcPct val="15000"/>
            </a:spcAft>
            <a:buChar char="•"/>
          </a:pPr>
          <a:r>
            <a:rPr lang="en-US" sz="1300" kern="1200"/>
            <a:t>Use this take action project as a practice for larger project </a:t>
          </a:r>
        </a:p>
      </dsp:txBody>
      <dsp:txXfrm>
        <a:off x="2476357" y="1012626"/>
        <a:ext cx="2271424" cy="2362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06B6CC4-C701-43D3-8D5C-D709DDEAF760}" type="datetimeFigureOut">
              <a:rPr lang="en-US" smtClean="0"/>
              <a:t>5/15/2020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C507C9-4F50-459B-8FCB-DE918B0005BA}" type="slidenum">
              <a:rPr lang="en-US" smtClean="0"/>
              <a:t>‹#›</a:t>
            </a:fld>
            <a:endParaRPr lang="en-US"/>
          </a:p>
        </p:txBody>
      </p:sp>
    </p:spTree>
    <p:extLst>
      <p:ext uri="{BB962C8B-B14F-4D97-AF65-F5344CB8AC3E}">
        <p14:creationId xmlns:p14="http://schemas.microsoft.com/office/powerpoint/2010/main" val="384030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F2C838E-A430-43FE-8B18-BBEAE5A5938D}" type="datetimeFigureOut">
              <a:rPr lang="en-US" smtClean="0"/>
              <a:t>5/15/2020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0C45C65-1D74-4F6C-8019-15CBAFB7EA77}" type="slidenum">
              <a:rPr lang="en-US" smtClean="0"/>
              <a:t>‹#›</a:t>
            </a:fld>
            <a:endParaRPr lang="en-US"/>
          </a:p>
        </p:txBody>
      </p:sp>
    </p:spTree>
    <p:extLst>
      <p:ext uri="{BB962C8B-B14F-4D97-AF65-F5344CB8AC3E}">
        <p14:creationId xmlns:p14="http://schemas.microsoft.com/office/powerpoint/2010/main" val="342375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45C65-1D74-4F6C-8019-15CBAFB7EA77}" type="slidenum">
              <a:rPr lang="en-US" smtClean="0"/>
              <a:t>1</a:t>
            </a:fld>
            <a:endParaRPr lang="en-US"/>
          </a:p>
        </p:txBody>
      </p:sp>
    </p:spTree>
    <p:extLst>
      <p:ext uri="{BB962C8B-B14F-4D97-AF65-F5344CB8AC3E}">
        <p14:creationId xmlns:p14="http://schemas.microsoft.com/office/powerpoint/2010/main" val="177012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45C65-1D74-4F6C-8019-15CBAFB7EA77}" type="slidenum">
              <a:rPr lang="en-US" smtClean="0"/>
              <a:t>13</a:t>
            </a:fld>
            <a:endParaRPr lang="en-US"/>
          </a:p>
        </p:txBody>
      </p:sp>
    </p:spTree>
    <p:extLst>
      <p:ext uri="{BB962C8B-B14F-4D97-AF65-F5344CB8AC3E}">
        <p14:creationId xmlns:p14="http://schemas.microsoft.com/office/powerpoint/2010/main" val="179223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14</a:t>
            </a:fld>
            <a:endParaRPr lang="en-US"/>
          </a:p>
        </p:txBody>
      </p:sp>
    </p:spTree>
    <p:extLst>
      <p:ext uri="{BB962C8B-B14F-4D97-AF65-F5344CB8AC3E}">
        <p14:creationId xmlns:p14="http://schemas.microsoft.com/office/powerpoint/2010/main" val="382411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47148a11a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47148a11a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69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bring out their beauty items we are going to break into groups and discuss why we brought that item </a:t>
            </a:r>
          </a:p>
        </p:txBody>
      </p:sp>
      <p:sp>
        <p:nvSpPr>
          <p:cNvPr id="4" name="Slide Number Placeholder 3"/>
          <p:cNvSpPr>
            <a:spLocks noGrp="1"/>
          </p:cNvSpPr>
          <p:nvPr>
            <p:ph type="sldNum" sz="quarter" idx="5"/>
          </p:nvPr>
        </p:nvSpPr>
        <p:spPr/>
        <p:txBody>
          <a:bodyPr/>
          <a:lstStyle/>
          <a:p>
            <a:fld id="{D0C45C65-1D74-4F6C-8019-15CBAFB7EA77}" type="slidenum">
              <a:rPr lang="en-US" smtClean="0"/>
              <a:t>16</a:t>
            </a:fld>
            <a:endParaRPr lang="en-US"/>
          </a:p>
        </p:txBody>
      </p:sp>
    </p:spTree>
    <p:extLst>
      <p:ext uri="{BB962C8B-B14F-4D97-AF65-F5344CB8AC3E}">
        <p14:creationId xmlns:p14="http://schemas.microsoft.com/office/powerpoint/2010/main" val="419744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add another category you do not see here you can </a:t>
            </a:r>
          </a:p>
          <a:p>
            <a:r>
              <a:rPr lang="en-US" dirty="0"/>
              <a:t>These are all the people in your life, they do not need to be your age, they can be any gender, they can not feel the same way about you </a:t>
            </a:r>
          </a:p>
        </p:txBody>
      </p:sp>
      <p:sp>
        <p:nvSpPr>
          <p:cNvPr id="4" name="Slide Number Placeholder 3"/>
          <p:cNvSpPr>
            <a:spLocks noGrp="1"/>
          </p:cNvSpPr>
          <p:nvPr>
            <p:ph type="sldNum" sz="quarter" idx="5"/>
          </p:nvPr>
        </p:nvSpPr>
        <p:spPr/>
        <p:txBody>
          <a:bodyPr/>
          <a:lstStyle/>
          <a:p>
            <a:fld id="{D0C45C65-1D74-4F6C-8019-15CBAFB7EA77}" type="slidenum">
              <a:rPr lang="en-US" smtClean="0"/>
              <a:t>17</a:t>
            </a:fld>
            <a:endParaRPr lang="en-US"/>
          </a:p>
        </p:txBody>
      </p:sp>
    </p:spTree>
    <p:extLst>
      <p:ext uri="{BB962C8B-B14F-4D97-AF65-F5344CB8AC3E}">
        <p14:creationId xmlns:p14="http://schemas.microsoft.com/office/powerpoint/2010/main" val="335249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mine, this is something like what yours should look like</a:t>
            </a:r>
          </a:p>
          <a:p>
            <a:r>
              <a:rPr lang="en-US" dirty="0"/>
              <a:t>Make sure to label all the bubbles and list the people in your life, if you forget someone it is ok, we can add them later </a:t>
            </a:r>
          </a:p>
          <a:p>
            <a:r>
              <a:rPr lang="en-US" dirty="0"/>
              <a:t>We are going to take about 10 minutes to create these and then we will share them </a:t>
            </a:r>
          </a:p>
          <a:p>
            <a:r>
              <a:rPr lang="en-US" dirty="0"/>
              <a:t>GO BACK TO THE SLIDE WITH THE CATAGORIES </a:t>
            </a:r>
          </a:p>
        </p:txBody>
      </p:sp>
      <p:sp>
        <p:nvSpPr>
          <p:cNvPr id="4" name="Slide Number Placeholder 3"/>
          <p:cNvSpPr>
            <a:spLocks noGrp="1"/>
          </p:cNvSpPr>
          <p:nvPr>
            <p:ph type="sldNum" sz="quarter" idx="5"/>
          </p:nvPr>
        </p:nvSpPr>
        <p:spPr/>
        <p:txBody>
          <a:bodyPr/>
          <a:lstStyle/>
          <a:p>
            <a:fld id="{D0C45C65-1D74-4F6C-8019-15CBAFB7EA77}" type="slidenum">
              <a:rPr lang="en-US" smtClean="0"/>
              <a:t>18</a:t>
            </a:fld>
            <a:endParaRPr lang="en-US"/>
          </a:p>
        </p:txBody>
      </p:sp>
    </p:spTree>
    <p:extLst>
      <p:ext uri="{BB962C8B-B14F-4D97-AF65-F5344CB8AC3E}">
        <p14:creationId xmlns:p14="http://schemas.microsoft.com/office/powerpoint/2010/main" val="2813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5 minutes for sharing</a:t>
            </a:r>
          </a:p>
          <a:p>
            <a:r>
              <a:rPr lang="en-US" dirty="0"/>
              <a:t>Did anyone find anything interesting? </a:t>
            </a:r>
          </a:p>
          <a:p>
            <a:r>
              <a:rPr lang="en-US" dirty="0"/>
              <a:t>Did anyone add a new category? </a:t>
            </a:r>
          </a:p>
          <a:p>
            <a:r>
              <a:rPr lang="en-US" dirty="0"/>
              <a:t>Anyone find they had a hard time evaluating their friends? </a:t>
            </a:r>
          </a:p>
        </p:txBody>
      </p:sp>
      <p:sp>
        <p:nvSpPr>
          <p:cNvPr id="4" name="Slide Number Placeholder 3"/>
          <p:cNvSpPr>
            <a:spLocks noGrp="1"/>
          </p:cNvSpPr>
          <p:nvPr>
            <p:ph type="sldNum" sz="quarter" idx="5"/>
          </p:nvPr>
        </p:nvSpPr>
        <p:spPr/>
        <p:txBody>
          <a:bodyPr/>
          <a:lstStyle/>
          <a:p>
            <a:fld id="{D0C45C65-1D74-4F6C-8019-15CBAFB7EA77}" type="slidenum">
              <a:rPr lang="en-US" smtClean="0"/>
              <a:t>19</a:t>
            </a:fld>
            <a:endParaRPr lang="en-US"/>
          </a:p>
        </p:txBody>
      </p:sp>
    </p:spTree>
    <p:extLst>
      <p:ext uri="{BB962C8B-B14F-4D97-AF65-F5344CB8AC3E}">
        <p14:creationId xmlns:p14="http://schemas.microsoft.com/office/powerpoint/2010/main" val="210618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girls annotate what a value is, define what it means  </a:t>
            </a:r>
          </a:p>
          <a:p>
            <a:endParaRPr lang="en-US" dirty="0"/>
          </a:p>
          <a:p>
            <a:r>
              <a:rPr lang="en-US" dirty="0"/>
              <a:t>Have the girls type onto the page </a:t>
            </a:r>
          </a:p>
          <a:p>
            <a:endParaRPr lang="en-US" dirty="0"/>
          </a:p>
          <a:p>
            <a:r>
              <a:rPr lang="en-US" dirty="0"/>
              <a:t>Official Definition: </a:t>
            </a:r>
            <a:r>
              <a:rPr lang="en-US" sz="1200" b="0" i="0" kern="1200" dirty="0">
                <a:solidFill>
                  <a:schemeClr val="tx1"/>
                </a:solidFill>
                <a:effectLst/>
                <a:latin typeface="+mn-lt"/>
                <a:ea typeface="+mn-ea"/>
                <a:cs typeface="+mn-cs"/>
              </a:rPr>
              <a:t>importance, worth, or usefulness of something </a:t>
            </a:r>
          </a:p>
          <a:p>
            <a:r>
              <a:rPr lang="en-US" sz="1200" b="0" i="0" kern="1200" dirty="0">
                <a:solidFill>
                  <a:schemeClr val="tx1"/>
                </a:solidFill>
                <a:effectLst/>
                <a:latin typeface="+mn-lt"/>
                <a:ea typeface="+mn-ea"/>
                <a:cs typeface="+mn-cs"/>
              </a:rPr>
              <a:t>important and lasting beliefs or ideals shared by the members of a culture</a:t>
            </a:r>
          </a:p>
          <a:p>
            <a:r>
              <a:rPr lang="en-US" sz="1200" b="1" i="0" kern="1200" dirty="0">
                <a:solidFill>
                  <a:schemeClr val="tx1"/>
                </a:solidFill>
                <a:effectLst/>
                <a:latin typeface="+mn-lt"/>
                <a:ea typeface="+mn-ea"/>
                <a:cs typeface="+mn-cs"/>
              </a:rPr>
              <a:t>Values have</a:t>
            </a:r>
            <a:r>
              <a:rPr lang="en-US" sz="1200" b="0" i="0" kern="1200" dirty="0">
                <a:solidFill>
                  <a:schemeClr val="tx1"/>
                </a:solidFill>
                <a:effectLst/>
                <a:latin typeface="+mn-lt"/>
                <a:ea typeface="+mn-ea"/>
                <a:cs typeface="+mn-cs"/>
              </a:rPr>
              <a:t> major influence on a person's behavior and attitude and serve as broad guidelines in all situations</a:t>
            </a:r>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20</a:t>
            </a:fld>
            <a:endParaRPr lang="en-US"/>
          </a:p>
        </p:txBody>
      </p:sp>
    </p:spTree>
    <p:extLst>
      <p:ext uri="{BB962C8B-B14F-4D97-AF65-F5344CB8AC3E}">
        <p14:creationId xmlns:p14="http://schemas.microsoft.com/office/powerpoint/2010/main" val="247380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girls type in what they look for in friendships </a:t>
            </a:r>
          </a:p>
          <a:p>
            <a:endParaRPr lang="en-US" dirty="0"/>
          </a:p>
          <a:p>
            <a:r>
              <a:rPr lang="en-US" dirty="0"/>
              <a:t>How do these values align with the values that you and your family share? </a:t>
            </a:r>
          </a:p>
          <a:p>
            <a:r>
              <a:rPr lang="en-US" dirty="0"/>
              <a:t>How do these values align with the people you put into your friendship circles? </a:t>
            </a:r>
          </a:p>
          <a:p>
            <a:r>
              <a:rPr lang="en-US" dirty="0"/>
              <a:t>Is there anyone you need to move or change their position in your circles? (this could be good or negative) </a:t>
            </a:r>
          </a:p>
          <a:p>
            <a:endParaRPr lang="en-US" dirty="0"/>
          </a:p>
          <a:p>
            <a:pPr lvl="1"/>
            <a:r>
              <a:rPr lang="en-US" dirty="0"/>
              <a:t>Which values were most desired? Why do you think they ranked so high?</a:t>
            </a:r>
            <a:endParaRPr lang="en-US" sz="2000" dirty="0"/>
          </a:p>
          <a:p>
            <a:pPr lvl="1"/>
            <a:r>
              <a:rPr lang="en-US" dirty="0"/>
              <a:t>Which values listed are not at all important to you?</a:t>
            </a:r>
            <a:endParaRPr lang="en-US" sz="2000" dirty="0"/>
          </a:p>
          <a:p>
            <a:pPr lvl="1"/>
            <a:r>
              <a:rPr lang="en-US" dirty="0"/>
              <a:t>How many of the values listed echo ones in the Girl Scout Law?</a:t>
            </a:r>
            <a:endParaRPr lang="en-US" sz="2000" dirty="0"/>
          </a:p>
          <a:p>
            <a:pPr lvl="1"/>
            <a:r>
              <a:rPr lang="en-US" dirty="0"/>
              <a:t>I will do my best to be </a:t>
            </a:r>
            <a:r>
              <a:rPr lang="en-US" b="1" dirty="0"/>
              <a:t>honest</a:t>
            </a:r>
            <a:r>
              <a:rPr lang="en-US" dirty="0"/>
              <a:t> and </a:t>
            </a:r>
            <a:r>
              <a:rPr lang="en-US" b="1" dirty="0"/>
              <a:t>fair</a:t>
            </a:r>
            <a:r>
              <a:rPr lang="en-US" dirty="0"/>
              <a:t>, </a:t>
            </a:r>
            <a:r>
              <a:rPr lang="en-US" b="1" dirty="0"/>
              <a:t>friendly</a:t>
            </a:r>
            <a:r>
              <a:rPr lang="en-US" dirty="0"/>
              <a:t> and </a:t>
            </a:r>
            <a:r>
              <a:rPr lang="en-US" b="1" dirty="0"/>
              <a:t>helpful</a:t>
            </a:r>
            <a:r>
              <a:rPr lang="en-US" dirty="0"/>
              <a:t>, </a:t>
            </a:r>
            <a:r>
              <a:rPr lang="en-US" b="1" dirty="0"/>
              <a:t>considerate</a:t>
            </a:r>
            <a:r>
              <a:rPr lang="en-US" dirty="0"/>
              <a:t> and </a:t>
            </a:r>
            <a:r>
              <a:rPr lang="en-US" b="1" dirty="0"/>
              <a:t>caring</a:t>
            </a:r>
            <a:r>
              <a:rPr lang="en-US" dirty="0"/>
              <a:t>, </a:t>
            </a:r>
            <a:r>
              <a:rPr lang="en-US" b="1" dirty="0"/>
              <a:t>courageous</a:t>
            </a:r>
            <a:r>
              <a:rPr lang="en-US" dirty="0"/>
              <a:t> and </a:t>
            </a:r>
            <a:r>
              <a:rPr lang="en-US" b="1" dirty="0"/>
              <a:t>strong</a:t>
            </a:r>
            <a:r>
              <a:rPr lang="en-US" dirty="0"/>
              <a:t>, and </a:t>
            </a:r>
            <a:r>
              <a:rPr lang="en-US" b="1" dirty="0"/>
              <a:t>responsible</a:t>
            </a:r>
            <a:r>
              <a:rPr lang="en-US" dirty="0"/>
              <a:t> for what I say and do, and to </a:t>
            </a:r>
            <a:r>
              <a:rPr lang="en-US" b="1" dirty="0"/>
              <a:t>respect</a:t>
            </a:r>
            <a:r>
              <a:rPr lang="en-US" dirty="0"/>
              <a:t> myself and others, respect authority, use resources wisely, make the world a better place, and be a sister to every Girl Scout.</a:t>
            </a:r>
            <a:br>
              <a:rPr lang="en-US" dirty="0"/>
            </a:br>
            <a:endParaRPr lang="en-US" dirty="0"/>
          </a:p>
          <a:p>
            <a:pPr lvl="1"/>
            <a:r>
              <a:rPr lang="en-US" dirty="0"/>
              <a:t>Are there any people on your chart that do not hold these values? </a:t>
            </a:r>
          </a:p>
          <a:p>
            <a:pPr lvl="1"/>
            <a:r>
              <a:rPr lang="en-US" dirty="0"/>
              <a:t>Do you see how these values are worthwhile for all friendships, and for sisterhood in general?</a:t>
            </a:r>
            <a:endParaRPr lang="en-US" sz="2000" dirty="0"/>
          </a:p>
          <a:p>
            <a:pPr lvl="0"/>
            <a:r>
              <a:rPr lang="en-US" dirty="0"/>
              <a:t>Wrap up by </a:t>
            </a:r>
            <a:r>
              <a:rPr lang="en-US" b="1" dirty="0"/>
              <a:t>saying</a:t>
            </a:r>
            <a:r>
              <a:rPr lang="en-US" dirty="0"/>
              <a:t>: When you’re aware of what you value in friendships, you can better understand why a friendship may not be going the way you’d like. You may even be able to foresee when a friendship may fade.</a:t>
            </a:r>
            <a:endParaRPr lang="en-US" sz="2400" dirty="0"/>
          </a:p>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21</a:t>
            </a:fld>
            <a:endParaRPr lang="en-US"/>
          </a:p>
        </p:txBody>
      </p:sp>
    </p:spTree>
    <p:extLst>
      <p:ext uri="{BB962C8B-B14F-4D97-AF65-F5344CB8AC3E}">
        <p14:creationId xmlns:p14="http://schemas.microsoft.com/office/powerpoint/2010/main" val="364303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choose different friends from different circles on your friendship map </a:t>
            </a:r>
          </a:p>
        </p:txBody>
      </p:sp>
      <p:sp>
        <p:nvSpPr>
          <p:cNvPr id="4" name="Slide Number Placeholder 3"/>
          <p:cNvSpPr>
            <a:spLocks noGrp="1"/>
          </p:cNvSpPr>
          <p:nvPr>
            <p:ph type="sldNum" sz="quarter" idx="5"/>
          </p:nvPr>
        </p:nvSpPr>
        <p:spPr/>
        <p:txBody>
          <a:bodyPr/>
          <a:lstStyle/>
          <a:p>
            <a:fld id="{D0C45C65-1D74-4F6C-8019-15CBAFB7EA77}" type="slidenum">
              <a:rPr lang="en-US" smtClean="0"/>
              <a:t>22</a:t>
            </a:fld>
            <a:endParaRPr lang="en-US"/>
          </a:p>
        </p:txBody>
      </p:sp>
    </p:spTree>
    <p:extLst>
      <p:ext uri="{BB962C8B-B14F-4D97-AF65-F5344CB8AC3E}">
        <p14:creationId xmlns:p14="http://schemas.microsoft.com/office/powerpoint/2010/main" val="102843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a:t>
            </a:fld>
            <a:endParaRPr lang="en-US"/>
          </a:p>
        </p:txBody>
      </p:sp>
    </p:spTree>
    <p:extLst>
      <p:ext uri="{BB962C8B-B14F-4D97-AF65-F5344CB8AC3E}">
        <p14:creationId xmlns:p14="http://schemas.microsoft.com/office/powerpoint/2010/main" val="371909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45C65-1D74-4F6C-8019-15CBAFB7EA77}" type="slidenum">
              <a:rPr lang="en-US" smtClean="0"/>
              <a:t>23</a:t>
            </a:fld>
            <a:endParaRPr lang="en-US"/>
          </a:p>
        </p:txBody>
      </p:sp>
    </p:spTree>
    <p:extLst>
      <p:ext uri="{BB962C8B-B14F-4D97-AF65-F5344CB8AC3E}">
        <p14:creationId xmlns:p14="http://schemas.microsoft.com/office/powerpoint/2010/main" val="357241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24</a:t>
            </a:fld>
            <a:endParaRPr lang="en-US"/>
          </a:p>
        </p:txBody>
      </p:sp>
    </p:spTree>
    <p:extLst>
      <p:ext uri="{BB962C8B-B14F-4D97-AF65-F5344CB8AC3E}">
        <p14:creationId xmlns:p14="http://schemas.microsoft.com/office/powerpoint/2010/main" val="341450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47148a11a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47148a11a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85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What sort of patterns did you see when selecting your answers?</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Checks in right-hand column means these friends make you feel safe &amp; supported but aren’t afraid to give you constructive feedback. With them, you feel like you can voice your own opinion, try new things, and be the real you.</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Checks in the left-hand column means these friends aren’t letting you be  you. You’ve got some friendship work to engage friends who make friendship worthwhile.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might you try to make changes to move friendships from the left-hand column to the right-hand column?</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can you use this to evaluate your current friendships and potential friendships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26</a:t>
            </a:fld>
            <a:endParaRPr lang="en-US"/>
          </a:p>
        </p:txBody>
      </p:sp>
    </p:spTree>
    <p:extLst>
      <p:ext uri="{BB962C8B-B14F-4D97-AF65-F5344CB8AC3E}">
        <p14:creationId xmlns:p14="http://schemas.microsoft.com/office/powerpoint/2010/main" val="1806201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type out what they say so we have this for brainstorm </a:t>
            </a:r>
          </a:p>
        </p:txBody>
      </p:sp>
      <p:sp>
        <p:nvSpPr>
          <p:cNvPr id="4" name="Slide Number Placeholder 3"/>
          <p:cNvSpPr>
            <a:spLocks noGrp="1"/>
          </p:cNvSpPr>
          <p:nvPr>
            <p:ph type="sldNum" sz="quarter" idx="5"/>
          </p:nvPr>
        </p:nvSpPr>
        <p:spPr/>
        <p:txBody>
          <a:bodyPr/>
          <a:lstStyle/>
          <a:p>
            <a:fld id="{D0C45C65-1D74-4F6C-8019-15CBAFB7EA77}" type="slidenum">
              <a:rPr lang="en-US" smtClean="0"/>
              <a:t>28</a:t>
            </a:fld>
            <a:endParaRPr lang="en-US"/>
          </a:p>
        </p:txBody>
      </p:sp>
    </p:spTree>
    <p:extLst>
      <p:ext uri="{BB962C8B-B14F-4D97-AF65-F5344CB8AC3E}">
        <p14:creationId xmlns:p14="http://schemas.microsoft.com/office/powerpoint/2010/main" val="84380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take a few minutes to use the brainstormed ideas to work on plan for a take action project </a:t>
            </a:r>
          </a:p>
        </p:txBody>
      </p:sp>
      <p:sp>
        <p:nvSpPr>
          <p:cNvPr id="4" name="Slide Number Placeholder 3"/>
          <p:cNvSpPr>
            <a:spLocks noGrp="1"/>
          </p:cNvSpPr>
          <p:nvPr>
            <p:ph type="sldNum" sz="quarter" idx="5"/>
          </p:nvPr>
        </p:nvSpPr>
        <p:spPr/>
        <p:txBody>
          <a:bodyPr/>
          <a:lstStyle/>
          <a:p>
            <a:fld id="{D0C45C65-1D74-4F6C-8019-15CBAFB7EA77}" type="slidenum">
              <a:rPr lang="en-US" smtClean="0"/>
              <a:t>30</a:t>
            </a:fld>
            <a:endParaRPr lang="en-US"/>
          </a:p>
        </p:txBody>
      </p:sp>
    </p:spTree>
    <p:extLst>
      <p:ext uri="{BB962C8B-B14F-4D97-AF65-F5344CB8AC3E}">
        <p14:creationId xmlns:p14="http://schemas.microsoft.com/office/powerpoint/2010/main" val="297393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31</a:t>
            </a:fld>
            <a:endParaRPr lang="en-US"/>
          </a:p>
        </p:txBody>
      </p:sp>
    </p:spTree>
    <p:extLst>
      <p:ext uri="{BB962C8B-B14F-4D97-AF65-F5344CB8AC3E}">
        <p14:creationId xmlns:p14="http://schemas.microsoft.com/office/powerpoint/2010/main" val="3524354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will type in our ideas from the brainstorm </a:t>
            </a:r>
          </a:p>
          <a:p>
            <a:endParaRPr lang="en-US" dirty="0"/>
          </a:p>
          <a:p>
            <a:r>
              <a:rPr lang="en-US" dirty="0"/>
              <a:t>Once all the ideas are up, have the girls think and plan what they want to do for a take action project </a:t>
            </a:r>
          </a:p>
        </p:txBody>
      </p:sp>
      <p:sp>
        <p:nvSpPr>
          <p:cNvPr id="4" name="Slide Number Placeholder 3"/>
          <p:cNvSpPr>
            <a:spLocks noGrp="1"/>
          </p:cNvSpPr>
          <p:nvPr>
            <p:ph type="sldNum" sz="quarter" idx="5"/>
          </p:nvPr>
        </p:nvSpPr>
        <p:spPr/>
        <p:txBody>
          <a:bodyPr/>
          <a:lstStyle/>
          <a:p>
            <a:fld id="{D0C45C65-1D74-4F6C-8019-15CBAFB7EA77}" type="slidenum">
              <a:rPr lang="en-US" smtClean="0"/>
              <a:t>32</a:t>
            </a:fld>
            <a:endParaRPr lang="en-US"/>
          </a:p>
        </p:txBody>
      </p:sp>
    </p:spTree>
    <p:extLst>
      <p:ext uri="{BB962C8B-B14F-4D97-AF65-F5344CB8AC3E}">
        <p14:creationId xmlns:p14="http://schemas.microsoft.com/office/powerpoint/2010/main" val="10221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some girls share what their projects will be. </a:t>
            </a:r>
          </a:p>
        </p:txBody>
      </p:sp>
      <p:sp>
        <p:nvSpPr>
          <p:cNvPr id="4" name="Slide Number Placeholder 3"/>
          <p:cNvSpPr>
            <a:spLocks noGrp="1"/>
          </p:cNvSpPr>
          <p:nvPr>
            <p:ph type="sldNum" sz="quarter" idx="5"/>
          </p:nvPr>
        </p:nvSpPr>
        <p:spPr/>
        <p:txBody>
          <a:bodyPr/>
          <a:lstStyle/>
          <a:p>
            <a:fld id="{D0C45C65-1D74-4F6C-8019-15CBAFB7EA77}" type="slidenum">
              <a:rPr lang="en-US" smtClean="0"/>
              <a:t>33</a:t>
            </a:fld>
            <a:endParaRPr lang="en-US"/>
          </a:p>
        </p:txBody>
      </p:sp>
    </p:spTree>
    <p:extLst>
      <p:ext uri="{BB962C8B-B14F-4D97-AF65-F5344CB8AC3E}">
        <p14:creationId xmlns:p14="http://schemas.microsoft.com/office/powerpoint/2010/main" val="2393115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34</a:t>
            </a:fld>
            <a:endParaRPr lang="en-US"/>
          </a:p>
        </p:txBody>
      </p:sp>
    </p:spTree>
    <p:extLst>
      <p:ext uri="{BB962C8B-B14F-4D97-AF65-F5344CB8AC3E}">
        <p14:creationId xmlns:p14="http://schemas.microsoft.com/office/powerpoint/2010/main" val="413693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a:t>
            </a:fld>
            <a:endParaRPr lang="en-US"/>
          </a:p>
        </p:txBody>
      </p:sp>
    </p:spTree>
    <p:extLst>
      <p:ext uri="{BB962C8B-B14F-4D97-AF65-F5344CB8AC3E}">
        <p14:creationId xmlns:p14="http://schemas.microsoft.com/office/powerpoint/2010/main" val="293371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47148a11a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47148a11a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visual representation is something they brought with them to the meeting </a:t>
            </a:r>
          </a:p>
        </p:txBody>
      </p:sp>
      <p:sp>
        <p:nvSpPr>
          <p:cNvPr id="4" name="Slide Number Placeholder 3"/>
          <p:cNvSpPr>
            <a:spLocks noGrp="1"/>
          </p:cNvSpPr>
          <p:nvPr>
            <p:ph type="sldNum" sz="quarter" idx="5"/>
          </p:nvPr>
        </p:nvSpPr>
        <p:spPr/>
        <p:txBody>
          <a:bodyPr/>
          <a:lstStyle/>
          <a:p>
            <a:fld id="{D0C45C65-1D74-4F6C-8019-15CBAFB7EA77}" type="slidenum">
              <a:rPr lang="en-US" smtClean="0"/>
              <a:t>6</a:t>
            </a:fld>
            <a:endParaRPr lang="en-US"/>
          </a:p>
        </p:txBody>
      </p:sp>
    </p:spTree>
    <p:extLst>
      <p:ext uri="{BB962C8B-B14F-4D97-AF65-F5344CB8AC3E}">
        <p14:creationId xmlns:p14="http://schemas.microsoft.com/office/powerpoint/2010/main" val="262511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working on what sisterhood means and what our Sisterhood looks like to us, </a:t>
            </a:r>
          </a:p>
          <a:p>
            <a:r>
              <a:rPr lang="en-US" dirty="0"/>
              <a:t>Who has a definition for Sisterhood? </a:t>
            </a:r>
          </a:p>
          <a:p>
            <a:r>
              <a:rPr lang="en-US" dirty="0"/>
              <a:t>Who wants to add something to this definition? </a:t>
            </a:r>
          </a:p>
          <a:p>
            <a:endParaRPr lang="en-US" dirty="0"/>
          </a:p>
          <a:p>
            <a:r>
              <a:rPr lang="en-US" dirty="0"/>
              <a:t>GOAL: A sisterhood is a network of people we surround ourselves with to build us up, support us, challenge us, and we do the same for those within our sisterhood. </a:t>
            </a:r>
          </a:p>
          <a:p>
            <a:r>
              <a:rPr lang="en-US" dirty="0"/>
              <a:t>We do not want people who are going to make us feel bad, up us down, treat us poorly, or be fake. </a:t>
            </a:r>
          </a:p>
          <a:p>
            <a:endParaRPr lang="en-US" dirty="0"/>
          </a:p>
          <a:p>
            <a:r>
              <a:rPr lang="en-US" dirty="0"/>
              <a:t>and if there are any changes we need to our definition we can add them as we go along </a:t>
            </a:r>
          </a:p>
        </p:txBody>
      </p:sp>
      <p:sp>
        <p:nvSpPr>
          <p:cNvPr id="4" name="Slide Number Placeholder 3"/>
          <p:cNvSpPr>
            <a:spLocks noGrp="1"/>
          </p:cNvSpPr>
          <p:nvPr>
            <p:ph type="sldNum" sz="quarter" idx="5"/>
          </p:nvPr>
        </p:nvSpPr>
        <p:spPr/>
        <p:txBody>
          <a:bodyPr/>
          <a:lstStyle/>
          <a:p>
            <a:fld id="{D0C45C65-1D74-4F6C-8019-15CBAFB7EA77}" type="slidenum">
              <a:rPr lang="en-US" smtClean="0"/>
              <a:t>7</a:t>
            </a:fld>
            <a:endParaRPr lang="en-US"/>
          </a:p>
        </p:txBody>
      </p:sp>
    </p:spTree>
    <p:extLst>
      <p:ext uri="{BB962C8B-B14F-4D97-AF65-F5344CB8AC3E}">
        <p14:creationId xmlns:p14="http://schemas.microsoft.com/office/powerpoint/2010/main" val="390609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these items, we will take 5 minutes to think and write and then we will share out </a:t>
            </a:r>
          </a:p>
          <a:p>
            <a:endParaRPr lang="en-US" dirty="0"/>
          </a:p>
          <a:p>
            <a:r>
              <a:rPr lang="en-US" dirty="0"/>
              <a:t>Spend some time allowing the girls to share the things they like about themselves – break them into breakout groups so they can share </a:t>
            </a:r>
          </a:p>
          <a:p>
            <a:endParaRPr lang="en-US" dirty="0"/>
          </a:p>
          <a:p>
            <a:pPr lvl="0"/>
            <a:r>
              <a:rPr lang="en-US" sz="1200" b="1" kern="1200" dirty="0">
                <a:solidFill>
                  <a:schemeClr val="tx1"/>
                </a:solidFill>
                <a:effectLst/>
                <a:latin typeface="+mn-lt"/>
                <a:ea typeface="+mn-ea"/>
                <a:cs typeface="+mn-cs"/>
              </a:rPr>
              <a:t>Wrap up by asking:</a:t>
            </a:r>
            <a:endParaRPr lang="en-US" sz="11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How did it feel to be positive about yourself?</a:t>
            </a:r>
          </a:p>
          <a:p>
            <a:pPr lvl="1"/>
            <a:r>
              <a:rPr lang="en-US" sz="1200" b="1" kern="1200" dirty="0">
                <a:solidFill>
                  <a:schemeClr val="tx1"/>
                </a:solidFill>
                <a:effectLst/>
                <a:latin typeface="+mn-lt"/>
                <a:ea typeface="+mn-ea"/>
                <a:cs typeface="+mn-cs"/>
              </a:rPr>
              <a:t>Was it hard to think of positive thing about yourself? </a:t>
            </a:r>
          </a:p>
          <a:p>
            <a:pPr lvl="1"/>
            <a:r>
              <a:rPr lang="en-US" sz="1200" b="1" kern="1200" dirty="0">
                <a:solidFill>
                  <a:schemeClr val="tx1"/>
                </a:solidFill>
                <a:effectLst/>
                <a:latin typeface="+mn-lt"/>
                <a:ea typeface="+mn-ea"/>
                <a:cs typeface="+mn-cs"/>
              </a:rPr>
              <a:t>What if I asked you to write things you didn’t like about yourself? </a:t>
            </a:r>
          </a:p>
          <a:p>
            <a:pPr lvl="1"/>
            <a:r>
              <a:rPr lang="en-US" sz="1200" b="1" kern="1200" dirty="0">
                <a:solidFill>
                  <a:schemeClr val="tx1"/>
                </a:solidFill>
                <a:effectLst/>
                <a:latin typeface="+mn-lt"/>
                <a:ea typeface="+mn-ea"/>
                <a:cs typeface="+mn-cs"/>
              </a:rPr>
              <a:t>	would you be able to come up with a list? – why is it easier to think negatively about ourselves? </a:t>
            </a:r>
            <a:endParaRPr lang="en-US" sz="11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How do you think those feelings might factor into your relationships with other people?</a:t>
            </a:r>
            <a:endParaRPr lang="en-US" sz="1100" b="1"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9</a:t>
            </a:fld>
            <a:endParaRPr lang="en-US"/>
          </a:p>
        </p:txBody>
      </p:sp>
    </p:spTree>
    <p:extLst>
      <p:ext uri="{BB962C8B-B14F-4D97-AF65-F5344CB8AC3E}">
        <p14:creationId xmlns:p14="http://schemas.microsoft.com/office/powerpoint/2010/main" val="313795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share a few statements. </a:t>
            </a:r>
          </a:p>
          <a:p>
            <a:endParaRPr lang="en-US" dirty="0"/>
          </a:p>
          <a:p>
            <a:r>
              <a:rPr lang="en-US" dirty="0"/>
              <a:t>We are all going to start in the middle, then after the statement we will move one place right or left depending on how we feel.  Remember you are only moving one place at a time, you are not starting from the middle  every time </a:t>
            </a:r>
          </a:p>
          <a:p>
            <a:endParaRPr lang="en-US" dirty="0"/>
          </a:p>
          <a:p>
            <a:r>
              <a:rPr lang="en-US" dirty="0"/>
              <a:t>You can draw your own, or just hold your finger up to the screen and move it as needed, you must move every time. And remember where you are at the end because we are going to mark this on the screen. </a:t>
            </a:r>
          </a:p>
          <a:p>
            <a:endParaRPr lang="en-US" dirty="0"/>
          </a:p>
          <a:p>
            <a:pPr lvl="1"/>
            <a:r>
              <a:rPr lang="en-US" sz="1200" b="1" kern="1200" dirty="0">
                <a:solidFill>
                  <a:schemeClr val="tx1"/>
                </a:solidFill>
                <a:effectLst/>
                <a:latin typeface="+mn-lt"/>
                <a:ea typeface="+mn-ea"/>
                <a:cs typeface="+mn-cs"/>
              </a:rPr>
              <a:t>1. You’re at a large party. Step to the left if you feel energized; step to the right if large parties drain your energy.</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A woman approaches you in a coffee shop to ask about the yummy-looking dessert you’re eating. Step to the left if you’re comfortable talking to someone you don’t know; step to the right if talking to someone new makes you uncomfortable.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You’re visiting a new city by yourself. Step to the left if you’re wishing you’d traveled with some friends; step to the right if you’re having a great time.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4. You’re working on a group project at school. Step to the left if you are taking the lead in moving the project forward; step to the right if you’re happy to follow along with the decisions of your teammates.</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5. You’re on the soccer field and your teammate just scored. Step to the left if you’re screaming and trying to lift her in the air; step to the right if you’re running past and giving a quick high-five.</a:t>
            </a:r>
          </a:p>
          <a:p>
            <a:pPr lvl="1"/>
            <a:endParaRPr lang="en-US" sz="1200" b="1"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Have them type their name near where they are on the spectrum </a:t>
            </a:r>
          </a:p>
          <a:p>
            <a:pPr lvl="1"/>
            <a:endParaRPr lang="en-US" sz="12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Explain to the girls that these were extreme scenarios, but those who landed toward the left side of the room may tend to be more outgoing, and those who ended up on the right side of the room may tend to be more reserved. There’s not right way to be and rarely does anyone react in the same way to every situation.</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Why do you think we played this game?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Why does it matter for our friendship and our sisterhood?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you think about your friends, are they more outgoing or more reserved? Or are they a combination of both?</a:t>
            </a:r>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Debrief the activity by </a:t>
            </a:r>
            <a:r>
              <a:rPr lang="en-US" sz="1200" b="1" kern="1200" dirty="0">
                <a:solidFill>
                  <a:schemeClr val="tx1"/>
                </a:solidFill>
                <a:effectLst/>
                <a:latin typeface="+mn-lt"/>
                <a:ea typeface="+mn-ea"/>
                <a:cs typeface="+mn-cs"/>
              </a:rPr>
              <a:t>saying:</a:t>
            </a:r>
            <a:r>
              <a:rPr lang="en-US" sz="1200" kern="1200" dirty="0">
                <a:solidFill>
                  <a:schemeClr val="tx1"/>
                </a:solidFill>
                <a:effectLst/>
                <a:latin typeface="+mn-lt"/>
                <a:ea typeface="+mn-ea"/>
                <a:cs typeface="+mn-cs"/>
              </a:rPr>
              <a:t> People’s personality, character, and actions are more important than whether they show them in an outgoing way or a reserved way. In fact, the greatest leaders are comfortable with variety and diversity of any type. They’re skilled at relating to all kinds of people! lets look at your friendship map, where do you think your friends would land? Are they all the same? Do you have more of one or the other? </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10</a:t>
            </a:fld>
            <a:endParaRPr lang="en-US"/>
          </a:p>
        </p:txBody>
      </p:sp>
    </p:spTree>
    <p:extLst>
      <p:ext uri="{BB962C8B-B14F-4D97-AF65-F5344CB8AC3E}">
        <p14:creationId xmlns:p14="http://schemas.microsoft.com/office/powerpoint/2010/main" val="4200873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activity can be floated to the next meeting if needed – homework would still be the same </a:t>
            </a:r>
          </a:p>
          <a:p>
            <a:endParaRPr lang="en-US" dirty="0"/>
          </a:p>
          <a:p>
            <a:r>
              <a:rPr lang="en-US" dirty="0"/>
              <a:t>What do we consider beautiful? </a:t>
            </a:r>
          </a:p>
          <a:p>
            <a:r>
              <a:rPr lang="en-US" dirty="0"/>
              <a:t>These images are some items that came up when I typed beautiful into google images</a:t>
            </a:r>
          </a:p>
          <a:p>
            <a:r>
              <a:rPr lang="en-US" dirty="0"/>
              <a:t>We all have different ideas when it come to beauty….. </a:t>
            </a:r>
          </a:p>
          <a:p>
            <a:r>
              <a:rPr lang="en-US" dirty="0"/>
              <a:t> I want each of you to circle the image you think is most beautiful </a:t>
            </a:r>
          </a:p>
          <a:p>
            <a:endParaRPr lang="en-US" dirty="0"/>
          </a:p>
          <a:p>
            <a:r>
              <a:rPr lang="en-US" dirty="0"/>
              <a:t>Did we all circle the same one? </a:t>
            </a:r>
          </a:p>
          <a:p>
            <a:r>
              <a:rPr lang="en-US" dirty="0"/>
              <a:t>Can someone share why they circled the picture they did? </a:t>
            </a:r>
          </a:p>
          <a:p>
            <a:endParaRPr lang="en-US" dirty="0"/>
          </a:p>
          <a:p>
            <a:pPr lvl="1"/>
            <a:r>
              <a:rPr lang="en-US" sz="1200" kern="1200" dirty="0">
                <a:solidFill>
                  <a:schemeClr val="tx1"/>
                </a:solidFill>
                <a:effectLst/>
                <a:latin typeface="+mn-lt"/>
                <a:ea typeface="+mn-ea"/>
                <a:cs typeface="+mn-cs"/>
              </a:rPr>
              <a:t>How do these various notions of beauty play out in your own life?</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Would your friends have written the same items?</a:t>
            </a:r>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you stay true to your own notions of beauty when you decide what to wear to school? When you make comments on social media?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Do you use different filters to change somethings beauty? </a:t>
            </a:r>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Have your notions of beauty ever clashed with those of your friends? What was the result/how did you react?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Did you conform to match your friend, or did you stick with your own ideals?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C45C65-1D74-4F6C-8019-15CBAFB7EA77}" type="slidenum">
              <a:rPr lang="en-US" smtClean="0"/>
              <a:t>11</a:t>
            </a:fld>
            <a:endParaRPr lang="en-US"/>
          </a:p>
        </p:txBody>
      </p:sp>
    </p:spTree>
    <p:extLst>
      <p:ext uri="{BB962C8B-B14F-4D97-AF65-F5344CB8AC3E}">
        <p14:creationId xmlns:p14="http://schemas.microsoft.com/office/powerpoint/2010/main" val="131928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41165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7919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64549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Trefoil Sans"/>
              </a:rPr>
              <a:t>TITLE &amp; FULL-WIDTH IMAGE</a:t>
            </a:r>
          </a:p>
        </p:txBody>
      </p:sp>
    </p:spTree>
    <p:extLst>
      <p:ext uri="{BB962C8B-B14F-4D97-AF65-F5344CB8AC3E}">
        <p14:creationId xmlns:p14="http://schemas.microsoft.com/office/powerpoint/2010/main" val="201966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47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34105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8525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78237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C63E6-B578-4BF9-9FDD-2FEF187B8A5A}"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52397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63E6-B578-4BF9-9FDD-2FEF187B8A5A}"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9430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63E6-B578-4BF9-9FDD-2FEF187B8A5A}"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130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376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59142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63E6-B578-4BF9-9FDD-2FEF187B8A5A}" type="datetimeFigureOut">
              <a:rPr lang="en-US" smtClean="0"/>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F3C7D-1583-43B7-B337-3739376B827E}" type="slidenum">
              <a:rPr lang="en-US" smtClean="0"/>
              <a:t>‹#›</a:t>
            </a:fld>
            <a:endParaRPr lang="en-US"/>
          </a:p>
        </p:txBody>
      </p:sp>
    </p:spTree>
    <p:extLst>
      <p:ext uri="{BB962C8B-B14F-4D97-AF65-F5344CB8AC3E}">
        <p14:creationId xmlns:p14="http://schemas.microsoft.com/office/powerpoint/2010/main" val="68692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4.jpeg"/><Relationship Id="rId7" Type="http://schemas.openxmlformats.org/officeDocument/2006/relationships/image" Target="../media/image25.jpe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23.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emf"/><Relationship Id="rId7" Type="http://schemas.openxmlformats.org/officeDocument/2006/relationships/diagramQuickStyle" Target="../diagrams/quickStyle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5.jpeg"/><Relationship Id="rId9" Type="http://schemas.microsoft.com/office/2007/relationships/diagramDrawing" Target="../diagrams/drawing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298594"/>
            <a:ext cx="3418385" cy="1338591"/>
          </a:xfrm>
          <a:prstGeom prst="rect">
            <a:avLst/>
          </a:prstGeom>
        </p:spPr>
      </p:pic>
      <p:pic>
        <p:nvPicPr>
          <p:cNvPr id="8" name="Picture 7"/>
          <p:cNvPicPr>
            <a:picLocks noChangeAspect="1"/>
          </p:cNvPicPr>
          <p:nvPr/>
        </p:nvPicPr>
        <p:blipFill>
          <a:blip r:embed="rId4"/>
          <a:stretch>
            <a:fillRect/>
          </a:stretch>
        </p:blipFill>
        <p:spPr>
          <a:xfrm>
            <a:off x="-14514" y="-116113"/>
            <a:ext cx="382500" cy="70974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28" y="345033"/>
            <a:ext cx="1979749" cy="1245712"/>
          </a:xfrm>
          <a:prstGeom prst="rect">
            <a:avLst/>
          </a:prstGeom>
        </p:spPr>
      </p:pic>
      <p:sp>
        <p:nvSpPr>
          <p:cNvPr id="3" name="TextBox 2"/>
          <p:cNvSpPr txBox="1"/>
          <p:nvPr/>
        </p:nvSpPr>
        <p:spPr>
          <a:xfrm>
            <a:off x="1556520" y="1803309"/>
            <a:ext cx="9444446" cy="1569660"/>
          </a:xfrm>
          <a:prstGeom prst="rect">
            <a:avLst/>
          </a:prstGeom>
          <a:noFill/>
        </p:spPr>
        <p:txBody>
          <a:bodyPr wrap="square" rtlCol="0" anchor="t">
            <a:spAutoFit/>
          </a:bodyPr>
          <a:lstStyle/>
          <a:p>
            <a:pPr algn="ctr"/>
            <a:r>
              <a:rPr lang="en-US" sz="4800" dirty="0">
                <a:latin typeface="Trefoil Sans"/>
                <a:ea typeface="Trefoil Sans" charset="0"/>
                <a:cs typeface="Trefoil Sans" charset="0"/>
              </a:rPr>
              <a:t>Mission Sisterhood</a:t>
            </a:r>
          </a:p>
          <a:p>
            <a:pPr algn="ctr"/>
            <a:r>
              <a:rPr lang="en-US" sz="4800" dirty="0">
                <a:latin typeface="Trefoil Sans"/>
                <a:ea typeface="Trefoil Sans" charset="0"/>
                <a:cs typeface="Trefoil Sans" charset="0"/>
              </a:rPr>
              <a:t>Part One </a:t>
            </a:r>
          </a:p>
        </p:txBody>
      </p:sp>
      <p:pic>
        <p:nvPicPr>
          <p:cNvPr id="9" name="Picture 8" descr="A drawing of a cartoon character&#10;&#10;Description automatically generated">
            <a:extLst>
              <a:ext uri="{FF2B5EF4-FFF2-40B4-BE49-F238E27FC236}">
                <a16:creationId xmlns:a16="http://schemas.microsoft.com/office/drawing/2014/main" id="{FD80F6A1-A137-4E84-8451-393CE34CE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1702" y="3492654"/>
            <a:ext cx="8894082" cy="2737110"/>
          </a:xfrm>
          <a:prstGeom prst="rect">
            <a:avLst/>
          </a:prstGeom>
        </p:spPr>
      </p:pic>
    </p:spTree>
    <p:extLst>
      <p:ext uri="{BB962C8B-B14F-4D97-AF65-F5344CB8AC3E}">
        <p14:creationId xmlns:p14="http://schemas.microsoft.com/office/powerpoint/2010/main" val="424083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CA5B-8141-49F1-B248-DD1B783AB827}"/>
              </a:ext>
            </a:extLst>
          </p:cNvPr>
          <p:cNvSpPr>
            <a:spLocks noGrp="1"/>
          </p:cNvSpPr>
          <p:nvPr>
            <p:ph type="title" idx="4294967295"/>
          </p:nvPr>
        </p:nvSpPr>
        <p:spPr>
          <a:xfrm>
            <a:off x="-1" y="365125"/>
            <a:ext cx="12191997" cy="1325563"/>
          </a:xfrm>
        </p:spPr>
        <p:txBody>
          <a:bodyPr/>
          <a:lstStyle/>
          <a:p>
            <a:pPr algn="ctr"/>
            <a:r>
              <a:rPr lang="en-US" b="1" dirty="0">
                <a:latin typeface="Trefoil Sans" panose="00000500000000000000" pitchFamily="50" charset="0"/>
              </a:rPr>
              <a:t>Moving into Your Social Style</a:t>
            </a:r>
          </a:p>
        </p:txBody>
      </p:sp>
      <p:cxnSp>
        <p:nvCxnSpPr>
          <p:cNvPr id="7" name="Straight Arrow Connector 6">
            <a:extLst>
              <a:ext uri="{FF2B5EF4-FFF2-40B4-BE49-F238E27FC236}">
                <a16:creationId xmlns:a16="http://schemas.microsoft.com/office/drawing/2014/main" id="{24E06478-F078-442E-9601-5E7554C722C1}"/>
              </a:ext>
            </a:extLst>
          </p:cNvPr>
          <p:cNvCxnSpPr/>
          <p:nvPr/>
        </p:nvCxnSpPr>
        <p:spPr>
          <a:xfrm>
            <a:off x="838200" y="4001294"/>
            <a:ext cx="1051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323789-1B49-42BB-8B4C-2AF77998DD3E}"/>
              </a:ext>
            </a:extLst>
          </p:cNvPr>
          <p:cNvCxnSpPr/>
          <p:nvPr/>
        </p:nvCxnSpPr>
        <p:spPr>
          <a:xfrm>
            <a:off x="6096000" y="3323063"/>
            <a:ext cx="0" cy="152771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B64730-65DE-48A3-A172-4EDD4E2DBEA0}"/>
              </a:ext>
            </a:extLst>
          </p:cNvPr>
          <p:cNvSpPr txBox="1"/>
          <p:nvPr/>
        </p:nvSpPr>
        <p:spPr>
          <a:xfrm>
            <a:off x="551985" y="3429000"/>
            <a:ext cx="914400" cy="369332"/>
          </a:xfrm>
          <a:prstGeom prst="rect">
            <a:avLst/>
          </a:prstGeom>
          <a:noFill/>
        </p:spPr>
        <p:txBody>
          <a:bodyPr wrap="square" rtlCol="0">
            <a:spAutoFit/>
          </a:bodyPr>
          <a:lstStyle/>
          <a:p>
            <a:r>
              <a:rPr lang="en-US" dirty="0"/>
              <a:t>Left </a:t>
            </a:r>
          </a:p>
        </p:txBody>
      </p:sp>
      <p:sp>
        <p:nvSpPr>
          <p:cNvPr id="11" name="TextBox 10">
            <a:extLst>
              <a:ext uri="{FF2B5EF4-FFF2-40B4-BE49-F238E27FC236}">
                <a16:creationId xmlns:a16="http://schemas.microsoft.com/office/drawing/2014/main" id="{AF2E163E-D849-4A9A-B14C-146E4A68ED25}"/>
              </a:ext>
            </a:extLst>
          </p:cNvPr>
          <p:cNvSpPr txBox="1"/>
          <p:nvPr/>
        </p:nvSpPr>
        <p:spPr>
          <a:xfrm>
            <a:off x="11045282" y="3497025"/>
            <a:ext cx="914400" cy="369332"/>
          </a:xfrm>
          <a:prstGeom prst="rect">
            <a:avLst/>
          </a:prstGeom>
          <a:noFill/>
        </p:spPr>
        <p:txBody>
          <a:bodyPr wrap="square" rtlCol="0">
            <a:spAutoFit/>
          </a:bodyPr>
          <a:lstStyle/>
          <a:p>
            <a:r>
              <a:rPr lang="en-US" dirty="0"/>
              <a:t>Right </a:t>
            </a:r>
          </a:p>
        </p:txBody>
      </p:sp>
      <p:sp>
        <p:nvSpPr>
          <p:cNvPr id="12" name="TextBox 11">
            <a:extLst>
              <a:ext uri="{FF2B5EF4-FFF2-40B4-BE49-F238E27FC236}">
                <a16:creationId xmlns:a16="http://schemas.microsoft.com/office/drawing/2014/main" id="{0E8EECB4-17EF-4A38-B680-6EE8CAFE391B}"/>
              </a:ext>
            </a:extLst>
          </p:cNvPr>
          <p:cNvSpPr txBox="1"/>
          <p:nvPr/>
        </p:nvSpPr>
        <p:spPr>
          <a:xfrm>
            <a:off x="5581183" y="3816628"/>
            <a:ext cx="1254513" cy="369332"/>
          </a:xfrm>
          <a:prstGeom prst="rect">
            <a:avLst/>
          </a:prstGeom>
          <a:noFill/>
        </p:spPr>
        <p:txBody>
          <a:bodyPr wrap="square" rtlCol="0">
            <a:spAutoFit/>
          </a:bodyPr>
          <a:lstStyle/>
          <a:p>
            <a:r>
              <a:rPr lang="en-US" dirty="0"/>
              <a:t>Start Here </a:t>
            </a:r>
          </a:p>
        </p:txBody>
      </p:sp>
      <p:cxnSp>
        <p:nvCxnSpPr>
          <p:cNvPr id="14" name="Straight Connector 13">
            <a:extLst>
              <a:ext uri="{FF2B5EF4-FFF2-40B4-BE49-F238E27FC236}">
                <a16:creationId xmlns:a16="http://schemas.microsoft.com/office/drawing/2014/main" id="{81146E82-42A6-4778-8305-AC91FE53C1D5}"/>
              </a:ext>
            </a:extLst>
          </p:cNvPr>
          <p:cNvCxnSpPr>
            <a:cxnSpLocks/>
          </p:cNvCxnSpPr>
          <p:nvPr/>
        </p:nvCxnSpPr>
        <p:spPr>
          <a:xfrm>
            <a:off x="3312842" y="3613666"/>
            <a:ext cx="0" cy="76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5B23A2-0215-494A-8094-AA367652E655}"/>
              </a:ext>
            </a:extLst>
          </p:cNvPr>
          <p:cNvCxnSpPr>
            <a:stCxn id="10" idx="3"/>
          </p:cNvCxnSpPr>
          <p:nvPr/>
        </p:nvCxnSpPr>
        <p:spPr>
          <a:xfrm>
            <a:off x="1466385" y="3613666"/>
            <a:ext cx="0" cy="835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EDA0BF-8DD2-4919-B4E8-FA4B4212A379}"/>
              </a:ext>
            </a:extLst>
          </p:cNvPr>
          <p:cNvCxnSpPr/>
          <p:nvPr/>
        </p:nvCxnSpPr>
        <p:spPr>
          <a:xfrm>
            <a:off x="2352907" y="3613666"/>
            <a:ext cx="0" cy="76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D33C05-E824-4783-A6C2-3DF5E63C2030}"/>
              </a:ext>
            </a:extLst>
          </p:cNvPr>
          <p:cNvCxnSpPr/>
          <p:nvPr/>
        </p:nvCxnSpPr>
        <p:spPr>
          <a:xfrm>
            <a:off x="4337825" y="3613666"/>
            <a:ext cx="0" cy="717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29DE38-E101-40F9-B0A3-9B5A793D512A}"/>
              </a:ext>
            </a:extLst>
          </p:cNvPr>
          <p:cNvCxnSpPr/>
          <p:nvPr/>
        </p:nvCxnSpPr>
        <p:spPr>
          <a:xfrm>
            <a:off x="5218771" y="3580770"/>
            <a:ext cx="0" cy="834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8ED058-254D-4945-BE54-681145359CF6}"/>
              </a:ext>
            </a:extLst>
          </p:cNvPr>
          <p:cNvCxnSpPr>
            <a:cxnSpLocks/>
          </p:cNvCxnSpPr>
          <p:nvPr/>
        </p:nvCxnSpPr>
        <p:spPr>
          <a:xfrm>
            <a:off x="8753707" y="3580770"/>
            <a:ext cx="0" cy="750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6CCFB-E148-446E-9651-19F35111C1DE}"/>
              </a:ext>
            </a:extLst>
          </p:cNvPr>
          <p:cNvCxnSpPr/>
          <p:nvPr/>
        </p:nvCxnSpPr>
        <p:spPr>
          <a:xfrm>
            <a:off x="9779619" y="3580770"/>
            <a:ext cx="0" cy="750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65A52D-63A5-4476-BB6A-3E56F3DC9343}"/>
              </a:ext>
            </a:extLst>
          </p:cNvPr>
          <p:cNvCxnSpPr/>
          <p:nvPr/>
        </p:nvCxnSpPr>
        <p:spPr>
          <a:xfrm>
            <a:off x="10660566" y="3580770"/>
            <a:ext cx="0" cy="801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815613-BAB0-408F-B536-BD5E0DD9AD67}"/>
              </a:ext>
            </a:extLst>
          </p:cNvPr>
          <p:cNvCxnSpPr/>
          <p:nvPr/>
        </p:nvCxnSpPr>
        <p:spPr>
          <a:xfrm>
            <a:off x="7014115" y="3580770"/>
            <a:ext cx="0" cy="834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E428D0-9D40-42E3-B61D-2953DB3C0068}"/>
              </a:ext>
            </a:extLst>
          </p:cNvPr>
          <p:cNvCxnSpPr/>
          <p:nvPr/>
        </p:nvCxnSpPr>
        <p:spPr>
          <a:xfrm>
            <a:off x="7883913" y="3580770"/>
            <a:ext cx="0" cy="7508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1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20B3E-BBEE-4331-B50B-66856B6C47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Value of Beauty 	</a:t>
            </a:r>
          </a:p>
        </p:txBody>
      </p:sp>
      <p:pic>
        <p:nvPicPr>
          <p:cNvPr id="3074" name="Picture 2" descr="PHOTOS: Meet 5-Year Old Jare, The Most Beautiful Girl In The World ...">
            <a:extLst>
              <a:ext uri="{FF2B5EF4-FFF2-40B4-BE49-F238E27FC236}">
                <a16:creationId xmlns:a16="http://schemas.microsoft.com/office/drawing/2014/main" id="{945CB4B4-E74D-4F99-8AD2-668087593D6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3467" y="1892282"/>
            <a:ext cx="2564037" cy="2227194"/>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The 20 Most Beautiful Places in Europe - Condé Nast Traveler">
            <a:extLst>
              <a:ext uri="{FF2B5EF4-FFF2-40B4-BE49-F238E27FC236}">
                <a16:creationId xmlns:a16="http://schemas.microsoft.com/office/drawing/2014/main" id="{7407A817-03A8-4F6B-AE5C-B1B65F42C4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3806" y="4262540"/>
            <a:ext cx="2944726" cy="1589829"/>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10 Natural Ways To Feel Beautiful (And They're Science-Backed, Too)">
            <a:extLst>
              <a:ext uri="{FF2B5EF4-FFF2-40B4-BE49-F238E27FC236}">
                <a16:creationId xmlns:a16="http://schemas.microsoft.com/office/drawing/2014/main" id="{FEBBC240-8551-4AB9-BFFC-D9CF7E017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67" y="4193593"/>
            <a:ext cx="2564037" cy="1658771"/>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Vancouver ranked fifth most beautiful city in the world ...">
            <a:extLst>
              <a:ext uri="{FF2B5EF4-FFF2-40B4-BE49-F238E27FC236}">
                <a16:creationId xmlns:a16="http://schemas.microsoft.com/office/drawing/2014/main" id="{C0DD3C7B-2090-4A2A-9356-AF55DCDDC1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1624" y="1892282"/>
            <a:ext cx="3035592" cy="2233569"/>
          </a:xfrm>
          <a:prstGeom prst="rect">
            <a:avLst/>
          </a:prstGeom>
          <a:extLst>
            <a:ext uri="{909E8E84-426E-40DD-AFC4-6F175D3DCCD1}">
              <a14:hiddenFill xmlns:a14="http://schemas.microsoft.com/office/drawing/2010/main">
                <a:solidFill>
                  <a:srgbClr val="FFFFFF"/>
                </a:solidFill>
              </a14:hiddenFill>
            </a:ext>
          </a:extLst>
        </p:spPr>
      </p:pic>
      <p:pic>
        <p:nvPicPr>
          <p:cNvPr id="3082" name="Picture 10" descr="15 Most Beautiful Fish in the World (You Can Keep In Your Aquarium ...">
            <a:extLst>
              <a:ext uri="{FF2B5EF4-FFF2-40B4-BE49-F238E27FC236}">
                <a16:creationId xmlns:a16="http://schemas.microsoft.com/office/drawing/2014/main" id="{B8219C04-D5D0-4AA3-9E41-5BCD6CA3FC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325" y="4466627"/>
            <a:ext cx="2138381" cy="1385740"/>
          </a:xfrm>
          <a:prstGeom prst="rect">
            <a:avLst/>
          </a:prstGeom>
          <a:extLst>
            <a:ext uri="{909E8E84-426E-40DD-AFC4-6F175D3DCCD1}">
              <a14:hiddenFill xmlns:a14="http://schemas.microsoft.com/office/drawing/2010/main">
                <a:solidFill>
                  <a:srgbClr val="FFFFFF"/>
                </a:solidFill>
              </a14:hiddenFill>
            </a:ext>
          </a:extLst>
        </p:spPr>
      </p:pic>
      <p:pic>
        <p:nvPicPr>
          <p:cNvPr id="3084" name="Picture 12" descr="These 50 cities were just named the most beautiful in the world ...">
            <a:extLst>
              <a:ext uri="{FF2B5EF4-FFF2-40B4-BE49-F238E27FC236}">
                <a16:creationId xmlns:a16="http://schemas.microsoft.com/office/drawing/2014/main" id="{4D26499E-4EDB-4180-AB9B-BADB06BA80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1325" y="1892282"/>
            <a:ext cx="2138381" cy="1043828"/>
          </a:xfrm>
          <a:prstGeom prst="rect">
            <a:avLst/>
          </a:prstGeom>
          <a:extLst>
            <a:ext uri="{909E8E84-426E-40DD-AFC4-6F175D3DCCD1}">
              <a14:hiddenFill xmlns:a14="http://schemas.microsoft.com/office/drawing/2010/main">
                <a:solidFill>
                  <a:srgbClr val="FFFFFF"/>
                </a:solidFill>
              </a14:hiddenFill>
            </a:ext>
          </a:extLst>
        </p:spPr>
      </p:pic>
      <p:pic>
        <p:nvPicPr>
          <p:cNvPr id="3086" name="Picture 14" descr="How being beautiful influences your attitudes toward sex">
            <a:extLst>
              <a:ext uri="{FF2B5EF4-FFF2-40B4-BE49-F238E27FC236}">
                <a16:creationId xmlns:a16="http://schemas.microsoft.com/office/drawing/2014/main" id="{EECA5078-31F1-43A7-98AF-F11F65ACFE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1325" y="3010210"/>
            <a:ext cx="2138381" cy="1382319"/>
          </a:xfrm>
          <a:prstGeom prst="rect">
            <a:avLst/>
          </a:prstGeom>
          <a:extLst>
            <a:ext uri="{909E8E84-426E-40DD-AFC4-6F175D3DCCD1}">
              <a14:hiddenFill xmlns:a14="http://schemas.microsoft.com/office/drawing/2010/main">
                <a:solidFill>
                  <a:srgbClr val="FFFFFF"/>
                </a:solidFill>
              </a14:hiddenFill>
            </a:ext>
          </a:extLst>
        </p:spPr>
      </p:pic>
      <p:pic>
        <p:nvPicPr>
          <p:cNvPr id="3088" name="Picture 16" descr="100-Year-Old Photos depict some of the most beautiful women from ...">
            <a:extLst>
              <a:ext uri="{FF2B5EF4-FFF2-40B4-BE49-F238E27FC236}">
                <a16:creationId xmlns:a16="http://schemas.microsoft.com/office/drawing/2014/main" id="{CF174B55-2EF4-4E68-9749-F714BAF5A3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1624" y="4199968"/>
            <a:ext cx="3035592" cy="1652397"/>
          </a:xfrm>
          <a:prstGeom prst="rect">
            <a:avLst/>
          </a:prstGeom>
          <a:extLst>
            <a:ext uri="{909E8E84-426E-40DD-AFC4-6F175D3DCCD1}">
              <a14:hiddenFill xmlns:a14="http://schemas.microsoft.com/office/drawing/2010/main">
                <a:solidFill>
                  <a:srgbClr val="FFFFFF"/>
                </a:solidFill>
              </a14:hiddenFill>
            </a:ext>
          </a:extLst>
        </p:spPr>
      </p:pic>
      <p:pic>
        <p:nvPicPr>
          <p:cNvPr id="4" name="Picture 18" descr="Ugly Is Beautiful for Hidden Valley Ranch | Annabelle Breakey ...">
            <a:extLst>
              <a:ext uri="{FF2B5EF4-FFF2-40B4-BE49-F238E27FC236}">
                <a16:creationId xmlns:a16="http://schemas.microsoft.com/office/drawing/2014/main" id="{AA3BCCFE-860A-4406-AC9F-400EAE2F85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3806" y="1892282"/>
            <a:ext cx="2944726" cy="22961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6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C8457-3073-4935-955E-11A38D4CE6DD}"/>
              </a:ext>
            </a:extLst>
          </p:cNvPr>
          <p:cNvSpPr>
            <a:spLocks noGrp="1"/>
          </p:cNvSpPr>
          <p:nvPr>
            <p:ph type="title"/>
          </p:nvPr>
        </p:nvSpPr>
        <p:spPr>
          <a:xfrm>
            <a:off x="956826" y="1112969"/>
            <a:ext cx="3937298" cy="4166010"/>
          </a:xfrm>
        </p:spPr>
        <p:txBody>
          <a:bodyPr>
            <a:normAutofit/>
          </a:bodyPr>
          <a:lstStyle/>
          <a:p>
            <a:r>
              <a:rPr lang="en-US">
                <a:solidFill>
                  <a:srgbClr val="FFFFFF"/>
                </a:solidFill>
                <a:latin typeface="Trefoil Sans" panose="00000500000000000000" pitchFamily="50" charset="0"/>
              </a:rPr>
              <a:t>Homework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2">
            <a:extLst>
              <a:ext uri="{FF2B5EF4-FFF2-40B4-BE49-F238E27FC236}">
                <a16:creationId xmlns:a16="http://schemas.microsoft.com/office/drawing/2014/main" id="{CF0A6D08-BCF7-408F-9905-EE4C11E6A54F}"/>
              </a:ext>
            </a:extLst>
          </p:cNvPr>
          <p:cNvSpPr>
            <a:spLocks noGrp="1"/>
          </p:cNvSpPr>
          <p:nvPr>
            <p:ph idx="1"/>
          </p:nvPr>
        </p:nvSpPr>
        <p:spPr>
          <a:xfrm>
            <a:off x="6096000" y="820880"/>
            <a:ext cx="5257799" cy="4889350"/>
          </a:xfrm>
        </p:spPr>
        <p:txBody>
          <a:bodyPr anchor="t">
            <a:normAutofit/>
          </a:bodyPr>
          <a:lstStyle/>
          <a:p>
            <a:r>
              <a:rPr lang="en-US">
                <a:latin typeface="Trefoil Sans" panose="00000500000000000000" pitchFamily="50" charset="0"/>
              </a:rPr>
              <a:t>I want you all to find an item you think is beautiful. It can be anything you have at home with you. </a:t>
            </a:r>
          </a:p>
          <a:p>
            <a:r>
              <a:rPr lang="en-US">
                <a:latin typeface="Trefoil Sans" panose="00000500000000000000" pitchFamily="50" charset="0"/>
              </a:rPr>
              <a:t>You are going to bring it to the next meeting.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9805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298594"/>
            <a:ext cx="3418385" cy="1338591"/>
          </a:xfrm>
          <a:prstGeom prst="rect">
            <a:avLst/>
          </a:prstGeom>
        </p:spPr>
      </p:pic>
      <p:pic>
        <p:nvPicPr>
          <p:cNvPr id="8" name="Picture 7"/>
          <p:cNvPicPr>
            <a:picLocks noChangeAspect="1"/>
          </p:cNvPicPr>
          <p:nvPr/>
        </p:nvPicPr>
        <p:blipFill>
          <a:blip r:embed="rId4"/>
          <a:stretch>
            <a:fillRect/>
          </a:stretch>
        </p:blipFill>
        <p:spPr>
          <a:xfrm>
            <a:off x="-14514" y="-116113"/>
            <a:ext cx="382500" cy="70974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28" y="345033"/>
            <a:ext cx="1979749" cy="1245712"/>
          </a:xfrm>
          <a:prstGeom prst="rect">
            <a:avLst/>
          </a:prstGeom>
        </p:spPr>
      </p:pic>
      <p:sp>
        <p:nvSpPr>
          <p:cNvPr id="3" name="TextBox 2"/>
          <p:cNvSpPr txBox="1"/>
          <p:nvPr/>
        </p:nvSpPr>
        <p:spPr>
          <a:xfrm>
            <a:off x="1556520" y="1859340"/>
            <a:ext cx="9444446" cy="1569660"/>
          </a:xfrm>
          <a:prstGeom prst="rect">
            <a:avLst/>
          </a:prstGeom>
          <a:noFill/>
        </p:spPr>
        <p:txBody>
          <a:bodyPr wrap="square" rtlCol="0" anchor="t">
            <a:spAutoFit/>
          </a:bodyPr>
          <a:lstStyle/>
          <a:p>
            <a:pPr algn="ctr"/>
            <a:r>
              <a:rPr lang="en-US" sz="4800" dirty="0">
                <a:latin typeface="Trefoil Sans"/>
                <a:ea typeface="Trefoil Sans" charset="0"/>
                <a:cs typeface="Trefoil Sans" charset="0"/>
              </a:rPr>
              <a:t>Mission Sisterhood</a:t>
            </a:r>
          </a:p>
          <a:p>
            <a:pPr algn="ctr"/>
            <a:r>
              <a:rPr lang="en-US" sz="4800" dirty="0">
                <a:latin typeface="Trefoil Sans"/>
                <a:ea typeface="Trefoil Sans" charset="0"/>
                <a:cs typeface="Trefoil Sans" charset="0"/>
              </a:rPr>
              <a:t>Part Two</a:t>
            </a:r>
          </a:p>
        </p:txBody>
      </p:sp>
      <p:pic>
        <p:nvPicPr>
          <p:cNvPr id="9" name="Picture 8" descr="A drawing of a cartoon character&#10;&#10;Description automatically generated">
            <a:extLst>
              <a:ext uri="{FF2B5EF4-FFF2-40B4-BE49-F238E27FC236}">
                <a16:creationId xmlns:a16="http://schemas.microsoft.com/office/drawing/2014/main" id="{FD80F6A1-A137-4E84-8451-393CE34CE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1702" y="3492654"/>
            <a:ext cx="8894082" cy="2737110"/>
          </a:xfrm>
          <a:prstGeom prst="rect">
            <a:avLst/>
          </a:prstGeom>
        </p:spPr>
      </p:pic>
    </p:spTree>
    <p:extLst>
      <p:ext uri="{BB962C8B-B14F-4D97-AF65-F5344CB8AC3E}">
        <p14:creationId xmlns:p14="http://schemas.microsoft.com/office/powerpoint/2010/main" val="121797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14</a:t>
            </a:fld>
            <a:endParaRPr lang="en-US"/>
          </a:p>
        </p:txBody>
      </p:sp>
      <p:sp>
        <p:nvSpPr>
          <p:cNvPr id="4" name="Title 3"/>
          <p:cNvSpPr>
            <a:spLocks noGrp="1"/>
          </p:cNvSpPr>
          <p:nvPr>
            <p:ph type="title"/>
          </p:nvPr>
        </p:nvSpPr>
        <p:spPr/>
        <p:txBody>
          <a:bodyPr>
            <a:normAutofit/>
          </a:bodyPr>
          <a:lstStyle/>
          <a:p>
            <a:r>
              <a:rPr lang="en-US" b="1">
                <a:solidFill>
                  <a:srgbClr val="EA118D"/>
                </a:solidFill>
                <a:latin typeface="Trefoil Sans" charset="0"/>
                <a:ea typeface="Trefoil Sans" charset="0"/>
                <a:cs typeface="Trefoil Sans" charset="0"/>
              </a:rPr>
              <a:t>Slide Title</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endParaRPr lang="en-US" altLang="en-US" b="1">
              <a:latin typeface="Trefoil Sans" charset="0"/>
              <a:ea typeface="Trefoil Sans" charset="0"/>
              <a:cs typeface="Trefoil Sans" charset="0"/>
            </a:endParaRPr>
          </a:p>
          <a:p>
            <a:pPr marL="0" indent="0">
              <a:lnSpc>
                <a:spcPct val="150000"/>
              </a:lnSpc>
              <a:spcBef>
                <a:spcPct val="0"/>
              </a:spcBef>
              <a:buNone/>
            </a:pPr>
            <a:endParaRPr lang="en-US" altLang="en-US" b="1">
              <a:latin typeface="Trefoil Sans" charset="0"/>
              <a:ea typeface="Trefoil Sans" charset="0"/>
              <a:cs typeface="Trefoil Sans" charset="0"/>
            </a:endParaRPr>
          </a:p>
        </p:txBody>
      </p:sp>
      <p:pic>
        <p:nvPicPr>
          <p:cNvPr id="6" name="Picture 5"/>
          <p:cNvPicPr>
            <a:picLocks noChangeAspect="1"/>
          </p:cNvPicPr>
          <p:nvPr/>
        </p:nvPicPr>
        <p:blipFill>
          <a:blip r:embed="rId3"/>
          <a:stretch>
            <a:fillRect/>
          </a:stretch>
        </p:blipFill>
        <p:spPr>
          <a:xfrm>
            <a:off x="-14514" y="-116113"/>
            <a:ext cx="382500" cy="7097484"/>
          </a:xfrm>
          <a:prstGeom prst="rect">
            <a:avLst/>
          </a:prstGeom>
        </p:spPr>
      </p:pic>
      <p:pic>
        <p:nvPicPr>
          <p:cNvPr id="7" name="Picture 6">
            <a:extLst>
              <a:ext uri="{FF2B5EF4-FFF2-40B4-BE49-F238E27FC236}">
                <a16:creationId xmlns:a16="http://schemas.microsoft.com/office/drawing/2014/main" id="{362A0166-2E3B-4F53-92C9-28F810C5C353}"/>
              </a:ext>
            </a:extLst>
          </p:cNvPr>
          <p:cNvPicPr>
            <a:picLocks noChangeAspect="1"/>
          </p:cNvPicPr>
          <p:nvPr/>
        </p:nvPicPr>
        <p:blipFill>
          <a:blip r:embed="rId4"/>
          <a:stretch>
            <a:fillRect/>
          </a:stretch>
        </p:blipFill>
        <p:spPr>
          <a:xfrm>
            <a:off x="382500" y="0"/>
            <a:ext cx="11647490" cy="6858000"/>
          </a:xfrm>
          <a:prstGeom prst="rect">
            <a:avLst/>
          </a:prstGeom>
        </p:spPr>
      </p:pic>
      <p:sp>
        <p:nvSpPr>
          <p:cNvPr id="8" name="TextBox 7">
            <a:extLst>
              <a:ext uri="{FF2B5EF4-FFF2-40B4-BE49-F238E27FC236}">
                <a16:creationId xmlns:a16="http://schemas.microsoft.com/office/drawing/2014/main" id="{D2866D34-E1E6-4128-B97B-6B85083DEA1D}"/>
              </a:ext>
            </a:extLst>
          </p:cNvPr>
          <p:cNvSpPr txBox="1"/>
          <p:nvPr/>
        </p:nvSpPr>
        <p:spPr>
          <a:xfrm>
            <a:off x="6045626" y="261257"/>
            <a:ext cx="5129947" cy="5970865"/>
          </a:xfrm>
          <a:prstGeom prst="rect">
            <a:avLst/>
          </a:prstGeom>
          <a:noFill/>
        </p:spPr>
        <p:txBody>
          <a:bodyPr wrap="square" rtlCol="0">
            <a:spAutoFit/>
          </a:bodyPr>
          <a:lstStyle/>
          <a:p>
            <a:r>
              <a:rPr lang="en-US" sz="2800" b="1" u="sng">
                <a:solidFill>
                  <a:schemeClr val="bg1"/>
                </a:solidFill>
                <a:latin typeface="Trefoil Sans" panose="00000500000000000000" pitchFamily="50" charset="0"/>
              </a:rPr>
              <a:t>Meeting Norms:</a:t>
            </a:r>
          </a:p>
          <a:p>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-Staying muted unless asked to unmute by the presenter</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-Only using the chat log for VTM related messages</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-Use of appropriate language during VTMs</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-Behavior modelling the GS Promise and Law</a:t>
            </a:r>
            <a:r>
              <a:rPr lang="en-US" sz="2800">
                <a:solidFill>
                  <a:schemeClr val="bg1"/>
                </a:solidFill>
                <a:latin typeface="Trefoil Sans" panose="00000500000000000000" pitchFamily="50" charset="0"/>
              </a:rPr>
              <a:t> </a:t>
            </a:r>
          </a:p>
          <a:p>
            <a:endParaRPr lang="en-US"/>
          </a:p>
        </p:txBody>
      </p:sp>
    </p:spTree>
    <p:extLst>
      <p:ext uri="{BB962C8B-B14F-4D97-AF65-F5344CB8AC3E}">
        <p14:creationId xmlns:p14="http://schemas.microsoft.com/office/powerpoint/2010/main" val="304707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715100" y="173667"/>
            <a:ext cx="6445600" cy="1886800"/>
          </a:xfrm>
          <a:prstGeom prst="rect">
            <a:avLst/>
          </a:prstGeom>
        </p:spPr>
        <p:txBody>
          <a:bodyPr spcFirstLastPara="1" vert="horz" wrap="square" lIns="121900" tIns="121900" rIns="121900" bIns="121900" rtlCol="0" anchor="t" anchorCtr="0">
            <a:noAutofit/>
          </a:bodyPr>
          <a:lstStyle/>
          <a:p>
            <a:r>
              <a:rPr lang="en" sz="5333" b="1">
                <a:solidFill>
                  <a:srgbClr val="EA118D"/>
                </a:solidFill>
              </a:rPr>
              <a:t>Girl Scout Promise </a:t>
            </a:r>
            <a:endParaRPr sz="5333" b="1">
              <a:solidFill>
                <a:srgbClr val="EA118D"/>
              </a:solidFill>
            </a:endParaRPr>
          </a:p>
          <a:p>
            <a:r>
              <a:rPr lang="en" sz="5333" b="1">
                <a:solidFill>
                  <a:srgbClr val="EA118D"/>
                </a:solidFill>
              </a:rPr>
              <a:t>and Law</a:t>
            </a:r>
            <a:endParaRPr sz="5333"/>
          </a:p>
        </p:txBody>
      </p:sp>
      <p:pic>
        <p:nvPicPr>
          <p:cNvPr id="73" name="Google Shape;73;p15"/>
          <p:cNvPicPr preferRelativeResize="0"/>
          <p:nvPr/>
        </p:nvPicPr>
        <p:blipFill>
          <a:blip r:embed="rId3">
            <a:alphaModFix/>
          </a:blip>
          <a:stretch>
            <a:fillRect/>
          </a:stretch>
        </p:blipFill>
        <p:spPr>
          <a:xfrm>
            <a:off x="1" y="0"/>
            <a:ext cx="651033" cy="6858000"/>
          </a:xfrm>
          <a:prstGeom prst="rect">
            <a:avLst/>
          </a:prstGeom>
          <a:noFill/>
          <a:ln>
            <a:noFill/>
          </a:ln>
        </p:spPr>
      </p:pic>
      <p:pic>
        <p:nvPicPr>
          <p:cNvPr id="74" name="Google Shape;74;p15"/>
          <p:cNvPicPr preferRelativeResize="0"/>
          <p:nvPr/>
        </p:nvPicPr>
        <p:blipFill>
          <a:blip r:embed="rId4">
            <a:alphaModFix/>
          </a:blip>
          <a:stretch>
            <a:fillRect/>
          </a:stretch>
        </p:blipFill>
        <p:spPr>
          <a:xfrm>
            <a:off x="1609801" y="2232200"/>
            <a:ext cx="4787676" cy="4474133"/>
          </a:xfrm>
          <a:prstGeom prst="rect">
            <a:avLst/>
          </a:prstGeom>
          <a:noFill/>
          <a:ln>
            <a:noFill/>
          </a:ln>
        </p:spPr>
      </p:pic>
      <p:pic>
        <p:nvPicPr>
          <p:cNvPr id="75" name="Google Shape;75;p15"/>
          <p:cNvPicPr preferRelativeResize="0"/>
          <p:nvPr/>
        </p:nvPicPr>
        <p:blipFill>
          <a:blip r:embed="rId5">
            <a:alphaModFix/>
          </a:blip>
          <a:stretch>
            <a:fillRect/>
          </a:stretch>
        </p:blipFill>
        <p:spPr>
          <a:xfrm>
            <a:off x="7091734" y="575033"/>
            <a:ext cx="4877033" cy="6028267"/>
          </a:xfrm>
          <a:prstGeom prst="rect">
            <a:avLst/>
          </a:prstGeom>
          <a:noFill/>
          <a:ln>
            <a:noFill/>
          </a:ln>
        </p:spPr>
      </p:pic>
    </p:spTree>
    <p:extLst>
      <p:ext uri="{BB962C8B-B14F-4D97-AF65-F5344CB8AC3E}">
        <p14:creationId xmlns:p14="http://schemas.microsoft.com/office/powerpoint/2010/main" val="241168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20B3E-BBEE-4331-B50B-66856B6C47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Value of Beauty 	</a:t>
            </a:r>
          </a:p>
        </p:txBody>
      </p:sp>
      <p:pic>
        <p:nvPicPr>
          <p:cNvPr id="3074" name="Picture 2" descr="PHOTOS: Meet 5-Year Old Jare, The Most Beautiful Girl In The World ...">
            <a:extLst>
              <a:ext uri="{FF2B5EF4-FFF2-40B4-BE49-F238E27FC236}">
                <a16:creationId xmlns:a16="http://schemas.microsoft.com/office/drawing/2014/main" id="{945CB4B4-E74D-4F99-8AD2-668087593D6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647139" y="1902184"/>
            <a:ext cx="2349515" cy="2051030"/>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The 20 Most Beautiful Places in Europe - Condé Nast Traveler">
            <a:extLst>
              <a:ext uri="{FF2B5EF4-FFF2-40B4-BE49-F238E27FC236}">
                <a16:creationId xmlns:a16="http://schemas.microsoft.com/office/drawing/2014/main" id="{7407A817-03A8-4F6B-AE5C-B1B65F42C4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0767" y="4538144"/>
            <a:ext cx="2477765" cy="1304306"/>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10 Natural Ways To Feel Beautiful (And They're Science-Backed, Too)">
            <a:extLst>
              <a:ext uri="{FF2B5EF4-FFF2-40B4-BE49-F238E27FC236}">
                <a16:creationId xmlns:a16="http://schemas.microsoft.com/office/drawing/2014/main" id="{FEBBC240-8551-4AB9-BFFC-D9CF7E017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67" y="1902184"/>
            <a:ext cx="3028964" cy="1933765"/>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Vancouver ranked fifth most beautiful city in the world ...">
            <a:extLst>
              <a:ext uri="{FF2B5EF4-FFF2-40B4-BE49-F238E27FC236}">
                <a16:creationId xmlns:a16="http://schemas.microsoft.com/office/drawing/2014/main" id="{C0DD3C7B-2090-4A2A-9356-AF55DCDDC1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540" y="1902184"/>
            <a:ext cx="2826488" cy="2060370"/>
          </a:xfrm>
          <a:prstGeom prst="rect">
            <a:avLst/>
          </a:prstGeom>
          <a:extLst>
            <a:ext uri="{909E8E84-426E-40DD-AFC4-6F175D3DCCD1}">
              <a14:hiddenFill xmlns:a14="http://schemas.microsoft.com/office/drawing/2010/main">
                <a:solidFill>
                  <a:srgbClr val="FFFFFF"/>
                </a:solidFill>
              </a14:hiddenFill>
            </a:ext>
          </a:extLst>
        </p:spPr>
      </p:pic>
      <p:pic>
        <p:nvPicPr>
          <p:cNvPr id="3082" name="Picture 10" descr="15 Most Beautiful Fish in the World (You Can Keep In Your Aquarium ...">
            <a:extLst>
              <a:ext uri="{FF2B5EF4-FFF2-40B4-BE49-F238E27FC236}">
                <a16:creationId xmlns:a16="http://schemas.microsoft.com/office/drawing/2014/main" id="{B8219C04-D5D0-4AA3-9E41-5BCD6CA3FC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6540" y="4036673"/>
            <a:ext cx="2826488" cy="1805794"/>
          </a:xfrm>
          <a:prstGeom prst="rect">
            <a:avLst/>
          </a:prstGeom>
          <a:extLst>
            <a:ext uri="{909E8E84-426E-40DD-AFC4-6F175D3DCCD1}">
              <a14:hiddenFill xmlns:a14="http://schemas.microsoft.com/office/drawing/2010/main">
                <a:solidFill>
                  <a:srgbClr val="FFFFFF"/>
                </a:solidFill>
              </a14:hiddenFill>
            </a:ext>
          </a:extLst>
        </p:spPr>
      </p:pic>
      <p:pic>
        <p:nvPicPr>
          <p:cNvPr id="3084" name="Picture 12" descr="These 50 cities were just named the most beautiful in the world ...">
            <a:extLst>
              <a:ext uri="{FF2B5EF4-FFF2-40B4-BE49-F238E27FC236}">
                <a16:creationId xmlns:a16="http://schemas.microsoft.com/office/drawing/2014/main" id="{4D26499E-4EDB-4180-AB9B-BADB06BA80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0767" y="3291570"/>
            <a:ext cx="2477765" cy="1172457"/>
          </a:xfrm>
          <a:prstGeom prst="rect">
            <a:avLst/>
          </a:prstGeom>
          <a:extLst>
            <a:ext uri="{909E8E84-426E-40DD-AFC4-6F175D3DCCD1}">
              <a14:hiddenFill xmlns:a14="http://schemas.microsoft.com/office/drawing/2010/main">
                <a:solidFill>
                  <a:srgbClr val="FFFFFF"/>
                </a:solidFill>
              </a14:hiddenFill>
            </a:ext>
          </a:extLst>
        </p:spPr>
      </p:pic>
      <p:pic>
        <p:nvPicPr>
          <p:cNvPr id="3086" name="Picture 14" descr="How being beautiful influences your attitudes toward sex">
            <a:extLst>
              <a:ext uri="{FF2B5EF4-FFF2-40B4-BE49-F238E27FC236}">
                <a16:creationId xmlns:a16="http://schemas.microsoft.com/office/drawing/2014/main" id="{EECA5078-31F1-43A7-98AF-F11F65ACFE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467" y="3910055"/>
            <a:ext cx="3028964" cy="1932399"/>
          </a:xfrm>
          <a:prstGeom prst="rect">
            <a:avLst/>
          </a:prstGeom>
          <a:extLst>
            <a:ext uri="{909E8E84-426E-40DD-AFC4-6F175D3DCCD1}">
              <a14:hiddenFill xmlns:a14="http://schemas.microsoft.com/office/drawing/2010/main">
                <a:solidFill>
                  <a:srgbClr val="FFFFFF"/>
                </a:solidFill>
              </a14:hiddenFill>
            </a:ext>
          </a:extLst>
        </p:spPr>
      </p:pic>
      <p:pic>
        <p:nvPicPr>
          <p:cNvPr id="3088" name="Picture 16" descr="100-Year-Old Photos depict some of the most beautiful women from ...">
            <a:extLst>
              <a:ext uri="{FF2B5EF4-FFF2-40B4-BE49-F238E27FC236}">
                <a16:creationId xmlns:a16="http://schemas.microsoft.com/office/drawing/2014/main" id="{CF174B55-2EF4-4E68-9749-F714BAF5A3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70767" y="1902184"/>
            <a:ext cx="2477765" cy="1315260"/>
          </a:xfrm>
          <a:prstGeom prst="rect">
            <a:avLst/>
          </a:prstGeom>
          <a:extLst>
            <a:ext uri="{909E8E84-426E-40DD-AFC4-6F175D3DCCD1}">
              <a14:hiddenFill xmlns:a14="http://schemas.microsoft.com/office/drawing/2010/main">
                <a:solidFill>
                  <a:srgbClr val="FFFFFF"/>
                </a:solidFill>
              </a14:hiddenFill>
            </a:ext>
          </a:extLst>
        </p:spPr>
      </p:pic>
      <p:pic>
        <p:nvPicPr>
          <p:cNvPr id="4" name="Picture 18" descr="Ugly Is Beautiful for Hidden Valley Ranch | Annabelle Breakey ...">
            <a:extLst>
              <a:ext uri="{FF2B5EF4-FFF2-40B4-BE49-F238E27FC236}">
                <a16:creationId xmlns:a16="http://schemas.microsoft.com/office/drawing/2014/main" id="{AA3BCCFE-860A-4406-AC9F-400EAE2F85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7139" y="4027317"/>
            <a:ext cx="2349515" cy="1815134"/>
          </a:xfrm>
          <a:prstGeom prst="rect">
            <a:avLst/>
          </a:prstGeom>
          <a:extLst>
            <a:ext uri="{909E8E84-426E-40DD-AFC4-6F175D3DCCD1}">
              <a14:hiddenFill xmlns:a14="http://schemas.microsoft.com/office/drawing/2010/main">
                <a:solidFill>
                  <a:srgbClr val="FFFFFF"/>
                </a:solidFill>
              </a14:hiddenFill>
            </a:ext>
          </a:extLst>
        </p:spPr>
      </p:pic>
      <p:pic>
        <p:nvPicPr>
          <p:cNvPr id="14" name="Picture 13" descr="A picture containing drawing, bird&#10;&#10;Description automatically generated">
            <a:extLst>
              <a:ext uri="{FF2B5EF4-FFF2-40B4-BE49-F238E27FC236}">
                <a16:creationId xmlns:a16="http://schemas.microsoft.com/office/drawing/2014/main" id="{00E164BA-257C-4E25-BD2B-1CD4F9295427}"/>
              </a:ext>
            </a:extLst>
          </p:cNvPr>
          <p:cNvPicPr>
            <a:picLocks noChangeAspect="1"/>
          </p:cNvPicPr>
          <p:nvPr/>
        </p:nvPicPr>
        <p:blipFill>
          <a:blip r:embed="rId12"/>
          <a:stretch>
            <a:fillRect/>
          </a:stretch>
        </p:blipFill>
        <p:spPr>
          <a:xfrm rot="5400000">
            <a:off x="5886071" y="552074"/>
            <a:ext cx="419854" cy="12192000"/>
          </a:xfrm>
          <a:prstGeom prst="rect">
            <a:avLst/>
          </a:prstGeom>
        </p:spPr>
      </p:pic>
    </p:spTree>
    <p:extLst>
      <p:ext uri="{BB962C8B-B14F-4D97-AF65-F5344CB8AC3E}">
        <p14:creationId xmlns:p14="http://schemas.microsoft.com/office/powerpoint/2010/main" val="153304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9ED4-D1F9-4C66-8BA8-AEE13C90BB4B}"/>
              </a:ext>
            </a:extLst>
          </p:cNvPr>
          <p:cNvSpPr>
            <a:spLocks noGrp="1"/>
          </p:cNvSpPr>
          <p:nvPr>
            <p:ph type="title"/>
          </p:nvPr>
        </p:nvSpPr>
        <p:spPr/>
        <p:txBody>
          <a:bodyPr/>
          <a:lstStyle/>
          <a:p>
            <a:r>
              <a:rPr lang="en-US" b="1" dirty="0">
                <a:latin typeface="Trefoil Sans" panose="00000500000000000000" pitchFamily="50" charset="0"/>
              </a:rPr>
              <a:t>Friendship Circles </a:t>
            </a:r>
          </a:p>
        </p:txBody>
      </p:sp>
      <p:sp>
        <p:nvSpPr>
          <p:cNvPr id="3" name="Content Placeholder 2">
            <a:extLst>
              <a:ext uri="{FF2B5EF4-FFF2-40B4-BE49-F238E27FC236}">
                <a16:creationId xmlns:a16="http://schemas.microsoft.com/office/drawing/2014/main" id="{4250758D-316A-4BDB-9CFC-0E512D95794B}"/>
              </a:ext>
            </a:extLst>
          </p:cNvPr>
          <p:cNvSpPr>
            <a:spLocks noGrp="1"/>
          </p:cNvSpPr>
          <p:nvPr>
            <p:ph sz="half" idx="1"/>
          </p:nvPr>
        </p:nvSpPr>
        <p:spPr/>
        <p:txBody>
          <a:bodyPr>
            <a:normAutofit fontScale="92500"/>
          </a:bodyPr>
          <a:lstStyle/>
          <a:p>
            <a:r>
              <a:rPr lang="en-US" dirty="0"/>
              <a:t>Draw a friendship map</a:t>
            </a:r>
          </a:p>
          <a:p>
            <a:r>
              <a:rPr lang="en-US" dirty="0"/>
              <a:t>You will be in the middle and then moving out, you will place your friends into categories </a:t>
            </a:r>
          </a:p>
          <a:p>
            <a:r>
              <a:rPr lang="en-US" dirty="0"/>
              <a:t> We are going to use these to reflect on our relationships and how they support us</a:t>
            </a:r>
          </a:p>
          <a:p>
            <a:endParaRPr lang="en-US" dirty="0"/>
          </a:p>
        </p:txBody>
      </p:sp>
      <p:sp>
        <p:nvSpPr>
          <p:cNvPr id="4" name="Content Placeholder 3">
            <a:extLst>
              <a:ext uri="{FF2B5EF4-FFF2-40B4-BE49-F238E27FC236}">
                <a16:creationId xmlns:a16="http://schemas.microsoft.com/office/drawing/2014/main" id="{E1B056E0-91BA-4647-BE4B-63B32516EBDA}"/>
              </a:ext>
            </a:extLst>
          </p:cNvPr>
          <p:cNvSpPr>
            <a:spLocks noGrp="1"/>
          </p:cNvSpPr>
          <p:nvPr>
            <p:ph sz="half" idx="2"/>
          </p:nvPr>
        </p:nvSpPr>
        <p:spPr>
          <a:xfrm>
            <a:off x="5887616" y="365125"/>
            <a:ext cx="5466184" cy="6418230"/>
          </a:xfrm>
        </p:spPr>
        <p:txBody>
          <a:bodyPr>
            <a:normAutofit fontScale="92500"/>
          </a:bodyPr>
          <a:lstStyle/>
          <a:p>
            <a:pPr lvl="1"/>
            <a:r>
              <a:rPr lang="en-US" sz="1800" b="1" dirty="0"/>
              <a:t>Acquaintance:</a:t>
            </a:r>
            <a:r>
              <a:rPr lang="en-US" sz="1800" dirty="0"/>
              <a:t> Someone you’re friendly with and know by name, but don’t know too much about (many friendships start as acquaintances).</a:t>
            </a:r>
            <a:endParaRPr lang="en-US" sz="1600" dirty="0"/>
          </a:p>
          <a:p>
            <a:pPr lvl="1"/>
            <a:r>
              <a:rPr lang="en-US" sz="1800" b="1" dirty="0"/>
              <a:t>Good Friend:</a:t>
            </a:r>
            <a:r>
              <a:rPr lang="en-US" sz="1800" dirty="0"/>
              <a:t> Someone with whom you share interests and enjoy spending time, even one on one, but your connection only goes so far—she’s just not the one you share your truest feelings with.</a:t>
            </a:r>
            <a:endParaRPr lang="en-US" sz="1600" dirty="0"/>
          </a:p>
          <a:p>
            <a:pPr lvl="1"/>
            <a:r>
              <a:rPr lang="en-US" sz="1800" b="1" dirty="0"/>
              <a:t>Group Friend:</a:t>
            </a:r>
            <a:r>
              <a:rPr lang="en-US" sz="1800" dirty="0"/>
              <a:t> Someone you hang out with and have a good time with as part of a larger group of friends, or a sport or other interest group—but your conversations don’t necessarily go too deep.</a:t>
            </a:r>
            <a:endParaRPr lang="en-US" sz="1600" dirty="0"/>
          </a:p>
          <a:p>
            <a:pPr lvl="1"/>
            <a:r>
              <a:rPr lang="en-US" sz="1800" b="1" dirty="0"/>
              <a:t>Confidante:</a:t>
            </a:r>
            <a:r>
              <a:rPr lang="en-US" sz="1800" dirty="0"/>
              <a:t> Someone you tell your deepest secrets and wildest dreams, and trust she will not divulge them (you turn to her in times of trouble and you know she always has your back).</a:t>
            </a:r>
            <a:endParaRPr lang="en-US" sz="1600" dirty="0"/>
          </a:p>
          <a:p>
            <a:pPr lvl="1"/>
            <a:r>
              <a:rPr lang="en-US" sz="1800" b="1" dirty="0"/>
              <a:t>Role Model: </a:t>
            </a:r>
            <a:r>
              <a:rPr lang="en-US" sz="1800" dirty="0"/>
              <a:t>Someone you look up to (can be found in any type of friend).</a:t>
            </a:r>
            <a:endParaRPr lang="en-US" sz="1600" dirty="0"/>
          </a:p>
          <a:p>
            <a:pPr lvl="1"/>
            <a:r>
              <a:rPr lang="en-US" sz="1800" b="1" dirty="0"/>
              <a:t>Mentor:</a:t>
            </a:r>
            <a:r>
              <a:rPr lang="en-US" sz="1800" dirty="0"/>
              <a:t> Someone who acts as a teacher and a guide (an adult, a peer, or an older girl) in a particular field or for a skill that you’re interested in.</a:t>
            </a:r>
            <a:endParaRPr lang="en-US" sz="1600" dirty="0"/>
          </a:p>
          <a:p>
            <a:pPr lvl="1"/>
            <a:r>
              <a:rPr lang="en-US" sz="1800" b="1" dirty="0"/>
              <a:t>Networking Friend:</a:t>
            </a:r>
            <a:r>
              <a:rPr lang="en-US" sz="1800" dirty="0"/>
              <a:t> Someone who helps you on your career path, and someone you help in return.</a:t>
            </a:r>
            <a:endParaRPr lang="en-US" sz="1600" dirty="0"/>
          </a:p>
          <a:p>
            <a:pPr lvl="1"/>
            <a:r>
              <a:rPr lang="en-US" sz="1800" b="1" dirty="0"/>
              <a:t>Advisor: </a:t>
            </a:r>
            <a:r>
              <a:rPr lang="en-US" sz="1800" dirty="0"/>
              <a:t> Someone who helps you work out issues and is supportive </a:t>
            </a:r>
          </a:p>
        </p:txBody>
      </p:sp>
      <p:pic>
        <p:nvPicPr>
          <p:cNvPr id="5" name="Picture 4">
            <a:extLst>
              <a:ext uri="{FF2B5EF4-FFF2-40B4-BE49-F238E27FC236}">
                <a16:creationId xmlns:a16="http://schemas.microsoft.com/office/drawing/2014/main" id="{05C6AA1A-9ECF-4753-A0F4-112BA9A64C51}"/>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322627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0D21F3C-E241-47CE-B994-6833638B6568}"/>
              </a:ext>
            </a:extLst>
          </p:cNvPr>
          <p:cNvSpPr/>
          <p:nvPr/>
        </p:nvSpPr>
        <p:spPr>
          <a:xfrm>
            <a:off x="4828591" y="3116425"/>
            <a:ext cx="1838131" cy="1427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t>
            </a:r>
            <a:r>
              <a:rPr lang="en-US" dirty="0"/>
              <a:t> ! </a:t>
            </a:r>
          </a:p>
          <a:p>
            <a:pPr algn="ctr"/>
            <a:r>
              <a:rPr lang="en-US" dirty="0"/>
              <a:t>Hana </a:t>
            </a:r>
          </a:p>
        </p:txBody>
      </p:sp>
      <p:sp>
        <p:nvSpPr>
          <p:cNvPr id="3" name="Oval 2">
            <a:extLst>
              <a:ext uri="{FF2B5EF4-FFF2-40B4-BE49-F238E27FC236}">
                <a16:creationId xmlns:a16="http://schemas.microsoft.com/office/drawing/2014/main" id="{E625A336-A92E-4869-A394-1D00FC25E4A1}"/>
              </a:ext>
            </a:extLst>
          </p:cNvPr>
          <p:cNvSpPr/>
          <p:nvPr/>
        </p:nvSpPr>
        <p:spPr>
          <a:xfrm>
            <a:off x="2640563" y="1901111"/>
            <a:ext cx="1922106" cy="1623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Confidante</a:t>
            </a:r>
          </a:p>
          <a:p>
            <a:pPr algn="ctr"/>
            <a:r>
              <a:rPr lang="en-US" dirty="0"/>
              <a:t>Ali</a:t>
            </a:r>
          </a:p>
        </p:txBody>
      </p:sp>
      <p:sp>
        <p:nvSpPr>
          <p:cNvPr id="4" name="Oval 3">
            <a:extLst>
              <a:ext uri="{FF2B5EF4-FFF2-40B4-BE49-F238E27FC236}">
                <a16:creationId xmlns:a16="http://schemas.microsoft.com/office/drawing/2014/main" id="{6D108F7B-6011-4104-8673-782D4D5957BE}"/>
              </a:ext>
            </a:extLst>
          </p:cNvPr>
          <p:cNvSpPr/>
          <p:nvPr/>
        </p:nvSpPr>
        <p:spPr>
          <a:xfrm>
            <a:off x="6713375" y="2521598"/>
            <a:ext cx="1520890" cy="907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Husband</a:t>
            </a:r>
            <a:r>
              <a:rPr lang="en-US" dirty="0"/>
              <a:t> </a:t>
            </a:r>
          </a:p>
          <a:p>
            <a:pPr algn="ctr"/>
            <a:r>
              <a:rPr lang="en-US" dirty="0"/>
              <a:t>Keith </a:t>
            </a:r>
          </a:p>
        </p:txBody>
      </p:sp>
      <p:sp>
        <p:nvSpPr>
          <p:cNvPr id="5" name="Oval 4">
            <a:extLst>
              <a:ext uri="{FF2B5EF4-FFF2-40B4-BE49-F238E27FC236}">
                <a16:creationId xmlns:a16="http://schemas.microsoft.com/office/drawing/2014/main" id="{1A45E87A-1484-4F17-87ED-DFFD89EE84C5}"/>
              </a:ext>
            </a:extLst>
          </p:cNvPr>
          <p:cNvSpPr/>
          <p:nvPr/>
        </p:nvSpPr>
        <p:spPr>
          <a:xfrm>
            <a:off x="9004041" y="5262465"/>
            <a:ext cx="2118049" cy="1492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Work Friends </a:t>
            </a:r>
            <a:br>
              <a:rPr lang="en-US" dirty="0"/>
            </a:br>
            <a:r>
              <a:rPr lang="en-US" dirty="0"/>
              <a:t>Ape </a:t>
            </a:r>
            <a:br>
              <a:rPr lang="en-US" dirty="0"/>
            </a:br>
            <a:r>
              <a:rPr lang="en-US" dirty="0"/>
              <a:t>Kristin</a:t>
            </a:r>
            <a:br>
              <a:rPr lang="en-US" dirty="0"/>
            </a:br>
            <a:r>
              <a:rPr lang="en-US" dirty="0"/>
              <a:t>Kelly</a:t>
            </a:r>
            <a:br>
              <a:rPr lang="en-US" dirty="0"/>
            </a:br>
            <a:endParaRPr lang="en-US" dirty="0"/>
          </a:p>
        </p:txBody>
      </p:sp>
      <p:sp>
        <p:nvSpPr>
          <p:cNvPr id="6" name="Oval 5">
            <a:extLst>
              <a:ext uri="{FF2B5EF4-FFF2-40B4-BE49-F238E27FC236}">
                <a16:creationId xmlns:a16="http://schemas.microsoft.com/office/drawing/2014/main" id="{915BE74E-97B3-41E9-AAD0-DFA52F7229EA}"/>
              </a:ext>
            </a:extLst>
          </p:cNvPr>
          <p:cNvSpPr/>
          <p:nvPr/>
        </p:nvSpPr>
        <p:spPr>
          <a:xfrm>
            <a:off x="1138336" y="4394718"/>
            <a:ext cx="3508310" cy="1847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Good Friends </a:t>
            </a:r>
          </a:p>
          <a:p>
            <a:pPr algn="ctr"/>
            <a:r>
              <a:rPr lang="en-US" dirty="0"/>
              <a:t>Jessica</a:t>
            </a:r>
          </a:p>
          <a:p>
            <a:pPr algn="ctr"/>
            <a:r>
              <a:rPr lang="en-US" dirty="0"/>
              <a:t>Jessica</a:t>
            </a:r>
            <a:br>
              <a:rPr lang="en-US" dirty="0"/>
            </a:br>
            <a:r>
              <a:rPr lang="en-US" dirty="0"/>
              <a:t>Summer</a:t>
            </a:r>
          </a:p>
          <a:p>
            <a:pPr algn="ctr"/>
            <a:r>
              <a:rPr lang="en-US" dirty="0"/>
              <a:t>Rachel </a:t>
            </a:r>
          </a:p>
          <a:p>
            <a:pPr algn="ctr"/>
            <a:r>
              <a:rPr lang="en-US" dirty="0"/>
              <a:t>Carly </a:t>
            </a:r>
          </a:p>
        </p:txBody>
      </p:sp>
      <p:cxnSp>
        <p:nvCxnSpPr>
          <p:cNvPr id="10" name="Straight Connector 9">
            <a:extLst>
              <a:ext uri="{FF2B5EF4-FFF2-40B4-BE49-F238E27FC236}">
                <a16:creationId xmlns:a16="http://schemas.microsoft.com/office/drawing/2014/main" id="{B57D90CE-81FE-44C1-A6E8-4098935124D1}"/>
              </a:ext>
            </a:extLst>
          </p:cNvPr>
          <p:cNvCxnSpPr/>
          <p:nvPr/>
        </p:nvCxnSpPr>
        <p:spPr>
          <a:xfrm>
            <a:off x="4266422" y="291581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3B7A3-EBD9-4702-9E83-26F162DE0025}"/>
              </a:ext>
            </a:extLst>
          </p:cNvPr>
          <p:cNvCxnSpPr>
            <a:cxnSpLocks/>
          </p:cNvCxnSpPr>
          <p:nvPr/>
        </p:nvCxnSpPr>
        <p:spPr>
          <a:xfrm flipV="1">
            <a:off x="6360369" y="3214396"/>
            <a:ext cx="569942" cy="214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7A3421-B1B7-46EF-A16A-5D96A691F5E9}"/>
              </a:ext>
            </a:extLst>
          </p:cNvPr>
          <p:cNvCxnSpPr/>
          <p:nvPr/>
        </p:nvCxnSpPr>
        <p:spPr>
          <a:xfrm flipH="1">
            <a:off x="4348065" y="4217437"/>
            <a:ext cx="690466" cy="802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693F3F-ABB1-428E-907D-7759913787C9}"/>
              </a:ext>
            </a:extLst>
          </p:cNvPr>
          <p:cNvCxnSpPr>
            <a:cxnSpLocks/>
          </p:cNvCxnSpPr>
          <p:nvPr/>
        </p:nvCxnSpPr>
        <p:spPr>
          <a:xfrm>
            <a:off x="6186196" y="4170784"/>
            <a:ext cx="3004457" cy="149289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8D20C80-FFE4-4095-883E-FB1BAEC7BACB}"/>
              </a:ext>
            </a:extLst>
          </p:cNvPr>
          <p:cNvSpPr/>
          <p:nvPr/>
        </p:nvSpPr>
        <p:spPr>
          <a:xfrm>
            <a:off x="9321282" y="2836506"/>
            <a:ext cx="2509934" cy="1259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Acquaintance</a:t>
            </a:r>
            <a:br>
              <a:rPr lang="en-US" b="1" dirty="0"/>
            </a:br>
            <a:r>
              <a:rPr lang="en-US" dirty="0"/>
              <a:t>my neighbors: Mamie, Jill</a:t>
            </a:r>
          </a:p>
        </p:txBody>
      </p:sp>
      <p:cxnSp>
        <p:nvCxnSpPr>
          <p:cNvPr id="21" name="Straight Connector 20">
            <a:extLst>
              <a:ext uri="{FF2B5EF4-FFF2-40B4-BE49-F238E27FC236}">
                <a16:creationId xmlns:a16="http://schemas.microsoft.com/office/drawing/2014/main" id="{D61894B2-753E-4629-B5A4-D5414031693A}"/>
              </a:ext>
            </a:extLst>
          </p:cNvPr>
          <p:cNvCxnSpPr>
            <a:stCxn id="2" idx="6"/>
          </p:cNvCxnSpPr>
          <p:nvPr/>
        </p:nvCxnSpPr>
        <p:spPr>
          <a:xfrm flipV="1">
            <a:off x="6666722" y="3648269"/>
            <a:ext cx="2918149" cy="181948"/>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A3C3E29-C0C8-45AE-9938-66F1376ABD80}"/>
              </a:ext>
            </a:extLst>
          </p:cNvPr>
          <p:cNvSpPr/>
          <p:nvPr/>
        </p:nvSpPr>
        <p:spPr>
          <a:xfrm>
            <a:off x="3638939" y="391886"/>
            <a:ext cx="2295330" cy="1203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Mentor</a:t>
            </a:r>
          </a:p>
          <a:p>
            <a:pPr algn="ctr"/>
            <a:r>
              <a:rPr lang="en-US" dirty="0"/>
              <a:t>Beth </a:t>
            </a:r>
            <a:br>
              <a:rPr lang="en-US" dirty="0"/>
            </a:br>
            <a:r>
              <a:rPr lang="en-US" dirty="0"/>
              <a:t>Justin</a:t>
            </a:r>
          </a:p>
          <a:p>
            <a:pPr algn="ctr"/>
            <a:r>
              <a:rPr lang="en-US" dirty="0"/>
              <a:t>Corey </a:t>
            </a:r>
          </a:p>
        </p:txBody>
      </p:sp>
      <p:cxnSp>
        <p:nvCxnSpPr>
          <p:cNvPr id="24" name="Straight Connector 23">
            <a:extLst>
              <a:ext uri="{FF2B5EF4-FFF2-40B4-BE49-F238E27FC236}">
                <a16:creationId xmlns:a16="http://schemas.microsoft.com/office/drawing/2014/main" id="{4CA6F920-92D3-4007-AC44-D8B339A51FEA}"/>
              </a:ext>
            </a:extLst>
          </p:cNvPr>
          <p:cNvCxnSpPr>
            <a:stCxn id="2" idx="0"/>
          </p:cNvCxnSpPr>
          <p:nvPr/>
        </p:nvCxnSpPr>
        <p:spPr>
          <a:xfrm flipH="1" flipV="1">
            <a:off x="5038531" y="1595534"/>
            <a:ext cx="709126" cy="15208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A0FE800-ED72-4C99-8DD5-EF1E09278043}"/>
              </a:ext>
            </a:extLst>
          </p:cNvPr>
          <p:cNvSpPr/>
          <p:nvPr/>
        </p:nvSpPr>
        <p:spPr>
          <a:xfrm>
            <a:off x="4646646" y="5407090"/>
            <a:ext cx="3004457" cy="1348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Networking Friends</a:t>
            </a:r>
            <a:br>
              <a:rPr lang="en-US" dirty="0"/>
            </a:br>
            <a:r>
              <a:rPr lang="en-US" dirty="0"/>
              <a:t>Jackie </a:t>
            </a:r>
            <a:br>
              <a:rPr lang="en-US" dirty="0"/>
            </a:br>
            <a:r>
              <a:rPr lang="en-US" dirty="0"/>
              <a:t>Justin</a:t>
            </a:r>
            <a:br>
              <a:rPr lang="en-US" dirty="0"/>
            </a:br>
            <a:r>
              <a:rPr lang="en-US" dirty="0"/>
              <a:t>Rachel  </a:t>
            </a:r>
          </a:p>
        </p:txBody>
      </p:sp>
      <p:cxnSp>
        <p:nvCxnSpPr>
          <p:cNvPr id="27" name="Straight Connector 26">
            <a:extLst>
              <a:ext uri="{FF2B5EF4-FFF2-40B4-BE49-F238E27FC236}">
                <a16:creationId xmlns:a16="http://schemas.microsoft.com/office/drawing/2014/main" id="{AA11F69B-E66A-4F08-B783-87AD30AA0B06}"/>
              </a:ext>
            </a:extLst>
          </p:cNvPr>
          <p:cNvCxnSpPr/>
          <p:nvPr/>
        </p:nvCxnSpPr>
        <p:spPr>
          <a:xfrm>
            <a:off x="5607698" y="4483359"/>
            <a:ext cx="205274" cy="1101012"/>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C681BA00-04E5-4005-BDD0-A6371C15B4F6}"/>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149083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0770" y="498348"/>
            <a:ext cx="9902663" cy="5861304"/>
            <a:chOff x="1155481" y="498348"/>
            <a:chExt cx="9902663" cy="5861304"/>
          </a:xfrm>
        </p:grpSpPr>
        <p:sp>
          <p:nvSpPr>
            <p:cNvPr id="7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72" name="Oval 7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75" name="Rectangle 7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289"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7F9776-6717-4B50-883F-6123B75047D0}"/>
              </a:ext>
            </a:extLst>
          </p:cNvPr>
          <p:cNvSpPr>
            <a:spLocks noGrp="1"/>
          </p:cNvSpPr>
          <p:nvPr>
            <p:ph type="title"/>
          </p:nvPr>
        </p:nvSpPr>
        <p:spPr>
          <a:xfrm>
            <a:off x="1889289" y="2776538"/>
            <a:ext cx="9144000" cy="1381188"/>
          </a:xfrm>
        </p:spPr>
        <p:txBody>
          <a:bodyPr vert="horz" lIns="91440" tIns="45720" rIns="91440" bIns="45720" rtlCol="0" anchor="ctr">
            <a:normAutofit/>
          </a:bodyPr>
          <a:lstStyle/>
          <a:p>
            <a:pPr algn="ctr"/>
            <a:r>
              <a:rPr lang="en-US" sz="4000" b="1" kern="1200" dirty="0">
                <a:solidFill>
                  <a:schemeClr val="bg2"/>
                </a:solidFill>
                <a:latin typeface="Trefoil Sans" panose="00000500000000000000" pitchFamily="50" charset="0"/>
              </a:rPr>
              <a:t>Would any one like to share? </a:t>
            </a:r>
          </a:p>
        </p:txBody>
      </p:sp>
      <p:pic>
        <p:nvPicPr>
          <p:cNvPr id="25" name="Picture 24" descr="A picture containing drawing, bird&#10;&#10;Description automatically generated">
            <a:extLst>
              <a:ext uri="{FF2B5EF4-FFF2-40B4-BE49-F238E27FC236}">
                <a16:creationId xmlns:a16="http://schemas.microsoft.com/office/drawing/2014/main" id="{108585CD-5C64-4F8D-AF4D-FECDCC396D20}"/>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27529876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2</a:t>
            </a:fld>
            <a:endParaRPr lang="en-US"/>
          </a:p>
        </p:txBody>
      </p:sp>
      <p:sp>
        <p:nvSpPr>
          <p:cNvPr id="4" name="Title 3"/>
          <p:cNvSpPr>
            <a:spLocks noGrp="1"/>
          </p:cNvSpPr>
          <p:nvPr>
            <p:ph type="title"/>
          </p:nvPr>
        </p:nvSpPr>
        <p:spPr>
          <a:xfrm>
            <a:off x="838200" y="136525"/>
            <a:ext cx="10515600" cy="1325563"/>
          </a:xfrm>
        </p:spPr>
        <p:txBody>
          <a:bodyPr>
            <a:normAutofit/>
          </a:bodyPr>
          <a:lstStyle/>
          <a:p>
            <a:r>
              <a:rPr lang="en-US">
                <a:solidFill>
                  <a:srgbClr val="EA118D"/>
                </a:solidFill>
                <a:latin typeface="Trefoil Sans" panose="00000500000000000000" pitchFamily="50" charset="0"/>
              </a:rPr>
              <a:t>How will this Virtual Troop Meeting Work?</a:t>
            </a:r>
          </a:p>
        </p:txBody>
      </p:sp>
      <p:sp>
        <p:nvSpPr>
          <p:cNvPr id="5" name="Text Placeholder 4"/>
          <p:cNvSpPr>
            <a:spLocks noGrp="1"/>
          </p:cNvSpPr>
          <p:nvPr>
            <p:ph type="body" sz="quarter" idx="13"/>
          </p:nvPr>
        </p:nvSpPr>
        <p:spPr>
          <a:xfrm>
            <a:off x="838200" y="1337395"/>
            <a:ext cx="4282440" cy="4790535"/>
          </a:xfrm>
        </p:spPr>
        <p:txBody>
          <a:bodyPr>
            <a:noAutofit/>
          </a:bodyPr>
          <a:lstStyle/>
          <a:p>
            <a:r>
              <a:rPr lang="en-US" sz="2000"/>
              <a:t>On the right side of your screen, there is a control panel.  You should see a microphone, a video camera and a chat bubble.</a:t>
            </a:r>
          </a:p>
          <a:p>
            <a:r>
              <a:rPr lang="en-US" sz="2000"/>
              <a:t>When we sing together, you will want to click on your microphone so it is green.  Then everyone will be able to hear you.</a:t>
            </a:r>
          </a:p>
          <a:p>
            <a:r>
              <a:rPr lang="en-US" sz="2000"/>
              <a:t>If you have a webcam, clicking on it will let everyone else in the meeting see you too.</a:t>
            </a:r>
          </a:p>
          <a:p>
            <a:r>
              <a:rPr lang="en-US" sz="2000"/>
              <a:t> The Chat Log looks like a cartoon thought bubble…see it underlined in red?  You can type questions or comments into the chat log and everyone will be able to see what you write!</a:t>
            </a:r>
          </a:p>
          <a:p>
            <a:pPr marL="0" indent="0">
              <a:buNone/>
            </a:pPr>
            <a:endParaRPr lang="en-US" sz="2000"/>
          </a:p>
        </p:txBody>
      </p:sp>
      <p:pic>
        <p:nvPicPr>
          <p:cNvPr id="6" name="Picture 5"/>
          <p:cNvPicPr>
            <a:picLocks noChangeAspect="1"/>
          </p:cNvPicPr>
          <p:nvPr/>
        </p:nvPicPr>
        <p:blipFill>
          <a:blip r:embed="rId3"/>
          <a:stretch>
            <a:fillRect/>
          </a:stretch>
        </p:blipFill>
        <p:spPr>
          <a:xfrm>
            <a:off x="-14514" y="-116113"/>
            <a:ext cx="382500" cy="7097484"/>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E01DAC2B-5186-4488-B62D-51C146DEE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652" y="1498209"/>
            <a:ext cx="6485895" cy="3861582"/>
          </a:xfrm>
          <a:prstGeom prst="rect">
            <a:avLst/>
          </a:prstGeom>
        </p:spPr>
      </p:pic>
    </p:spTree>
    <p:extLst>
      <p:ext uri="{BB962C8B-B14F-4D97-AF65-F5344CB8AC3E}">
        <p14:creationId xmlns:p14="http://schemas.microsoft.com/office/powerpoint/2010/main" val="3341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289"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AF7792-CA43-4380-B7C2-C22BA8307D48}"/>
              </a:ext>
            </a:extLst>
          </p:cNvPr>
          <p:cNvSpPr>
            <a:spLocks noGrp="1"/>
          </p:cNvSpPr>
          <p:nvPr>
            <p:ph type="title"/>
          </p:nvPr>
        </p:nvSpPr>
        <p:spPr>
          <a:xfrm>
            <a:off x="1203488" y="4525347"/>
            <a:ext cx="6801321" cy="1737360"/>
          </a:xfrm>
        </p:spPr>
        <p:txBody>
          <a:bodyPr vert="horz" lIns="91440" tIns="45720" rIns="91440" bIns="45720" rtlCol="0" anchor="ctr">
            <a:normAutofit/>
          </a:bodyPr>
          <a:lstStyle/>
          <a:p>
            <a:pPr algn="r"/>
            <a:r>
              <a:rPr lang="en-US" sz="3600" kern="1200" dirty="0">
                <a:solidFill>
                  <a:schemeClr val="tx1"/>
                </a:solidFill>
                <a:latin typeface="+mj-lt"/>
                <a:ea typeface="+mj-ea"/>
                <a:cs typeface="+mj-cs"/>
              </a:rPr>
              <a:t>Value of Friendship </a:t>
            </a:r>
          </a:p>
        </p:txBody>
      </p:sp>
      <p:sp>
        <p:nvSpPr>
          <p:cNvPr id="3" name="Content Placeholder 2">
            <a:extLst>
              <a:ext uri="{FF2B5EF4-FFF2-40B4-BE49-F238E27FC236}">
                <a16:creationId xmlns:a16="http://schemas.microsoft.com/office/drawing/2014/main" id="{8D3AED63-A5A2-4859-8D0E-2114839AC012}"/>
              </a:ext>
            </a:extLst>
          </p:cNvPr>
          <p:cNvSpPr>
            <a:spLocks noGrp="1"/>
          </p:cNvSpPr>
          <p:nvPr>
            <p:ph idx="1"/>
          </p:nvPr>
        </p:nvSpPr>
        <p:spPr>
          <a:xfrm>
            <a:off x="8326547" y="4525347"/>
            <a:ext cx="3258675" cy="1737360"/>
          </a:xfrm>
        </p:spPr>
        <p:txBody>
          <a:bodyPr vert="horz" lIns="91440" tIns="45720" rIns="91440" bIns="45720" rtlCol="0" anchor="ctr">
            <a:normAutofit/>
          </a:bodyPr>
          <a:lstStyle/>
          <a:p>
            <a:pPr marL="0" indent="0">
              <a:buNone/>
            </a:pPr>
            <a:r>
              <a:rPr lang="en-US" sz="4800" kern="1200" dirty="0">
                <a:solidFill>
                  <a:schemeClr val="tx1"/>
                </a:solidFill>
                <a:latin typeface="+mn-lt"/>
                <a:ea typeface="+mn-ea"/>
                <a:cs typeface="+mn-cs"/>
              </a:rPr>
              <a:t>What is a Value? </a:t>
            </a:r>
          </a:p>
        </p:txBody>
      </p:sp>
      <p:sp>
        <p:nvSpPr>
          <p:cNvPr id="25" name="Oval 24">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856"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0290"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1118"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402"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65681"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 bird&#10;&#10;Description automatically generated">
            <a:extLst>
              <a:ext uri="{FF2B5EF4-FFF2-40B4-BE49-F238E27FC236}">
                <a16:creationId xmlns:a16="http://schemas.microsoft.com/office/drawing/2014/main" id="{90CCA5C3-9005-435A-8124-D91BFEA22864}"/>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176403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3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290"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9C783-F89B-4811-B604-FF06CAD70ABB}"/>
              </a:ext>
            </a:extLst>
          </p:cNvPr>
          <p:cNvSpPr>
            <a:spLocks noGrp="1"/>
          </p:cNvSpPr>
          <p:nvPr>
            <p:ph type="title"/>
          </p:nvPr>
        </p:nvSpPr>
        <p:spPr>
          <a:xfrm>
            <a:off x="472912" y="1193180"/>
            <a:ext cx="3779611" cy="4421555"/>
          </a:xfrm>
        </p:spPr>
        <p:txBody>
          <a:bodyPr>
            <a:normAutofit/>
          </a:bodyPr>
          <a:lstStyle/>
          <a:p>
            <a:r>
              <a:rPr lang="en-US" b="1" dirty="0">
                <a:solidFill>
                  <a:srgbClr val="FFFFFF"/>
                </a:solidFill>
                <a:latin typeface="Trefoil Sans" panose="00000500000000000000" pitchFamily="50" charset="0"/>
              </a:rPr>
              <a:t>What are some Values we look for in Friendships?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915691"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562581-D185-4BF1-A488-166E01259569}"/>
              </a:ext>
            </a:extLst>
          </p:cNvPr>
          <p:cNvSpPr>
            <a:spLocks noGrp="1"/>
          </p:cNvSpPr>
          <p:nvPr>
            <p:ph idx="1"/>
          </p:nvPr>
        </p:nvSpPr>
        <p:spPr>
          <a:xfrm>
            <a:off x="4812597" y="591344"/>
            <a:ext cx="6906491" cy="5585619"/>
          </a:xfrm>
        </p:spPr>
        <p:txBody>
          <a:bodyPr anchor="ctr">
            <a:normAutofit/>
          </a:bodyPr>
          <a:lstStyle/>
          <a:p>
            <a:endParaRPr lang="en-US" dirty="0"/>
          </a:p>
        </p:txBody>
      </p:sp>
      <p:pic>
        <p:nvPicPr>
          <p:cNvPr id="7" name="Picture 6" descr="A picture containing drawing, bird&#10;&#10;Description automatically generated">
            <a:extLst>
              <a:ext uri="{FF2B5EF4-FFF2-40B4-BE49-F238E27FC236}">
                <a16:creationId xmlns:a16="http://schemas.microsoft.com/office/drawing/2014/main" id="{555F0C32-0B5B-466A-8C93-B694C60DF306}"/>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92908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E953-7494-469E-87BD-681E3FFFC4AB}"/>
              </a:ext>
            </a:extLst>
          </p:cNvPr>
          <p:cNvSpPr>
            <a:spLocks noGrp="1"/>
          </p:cNvSpPr>
          <p:nvPr>
            <p:ph type="title"/>
          </p:nvPr>
        </p:nvSpPr>
        <p:spPr>
          <a:xfrm>
            <a:off x="846302" y="3752849"/>
            <a:ext cx="3290887" cy="2452687"/>
          </a:xfrm>
        </p:spPr>
        <p:txBody>
          <a:bodyPr anchor="ctr">
            <a:normAutofit/>
          </a:bodyPr>
          <a:lstStyle/>
          <a:p>
            <a:r>
              <a:rPr lang="en-US" sz="3600">
                <a:latin typeface="Trefoil Sans" panose="00000500000000000000" pitchFamily="50" charset="0"/>
              </a:rPr>
              <a:t>Homework 	</a:t>
            </a:r>
            <a:r>
              <a:rPr lang="en-US" sz="3600"/>
              <a:t>	</a:t>
            </a:r>
          </a:p>
        </p:txBody>
      </p:sp>
      <p:pic>
        <p:nvPicPr>
          <p:cNvPr id="17" name="Picture 4" descr="A pencil and paper&#10;&#10;Description automatically generated">
            <a:extLst>
              <a:ext uri="{FF2B5EF4-FFF2-40B4-BE49-F238E27FC236}">
                <a16:creationId xmlns:a16="http://schemas.microsoft.com/office/drawing/2014/main" id="{668819A4-6FAA-4E3D-82DE-714E794777FE}"/>
              </a:ext>
            </a:extLst>
          </p:cNvPr>
          <p:cNvPicPr>
            <a:picLocks noChangeAspect="1"/>
          </p:cNvPicPr>
          <p:nvPr/>
        </p:nvPicPr>
        <p:blipFill rotWithShape="1">
          <a:blip r:embed="rId3"/>
          <a:srcRect t="25154" b="28023"/>
          <a:stretch/>
        </p:blipFill>
        <p:spPr>
          <a:xfrm>
            <a:off x="365289" y="10"/>
            <a:ext cx="1219200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D8D2B83-0788-42BE-92AC-BE2545D32565}"/>
              </a:ext>
            </a:extLst>
          </p:cNvPr>
          <p:cNvSpPr>
            <a:spLocks noGrp="1"/>
          </p:cNvSpPr>
          <p:nvPr>
            <p:ph idx="1"/>
          </p:nvPr>
        </p:nvSpPr>
        <p:spPr>
          <a:xfrm>
            <a:off x="4589271" y="3752850"/>
            <a:ext cx="7485413" cy="2452687"/>
          </a:xfrm>
        </p:spPr>
        <p:txBody>
          <a:bodyPr anchor="ctr">
            <a:normAutofit/>
          </a:bodyPr>
          <a:lstStyle/>
          <a:p>
            <a:r>
              <a:rPr lang="en-US" sz="1800" dirty="0">
                <a:latin typeface="Trefoil Sans" panose="00000500000000000000" pitchFamily="50" charset="0"/>
              </a:rPr>
              <a:t>Measure of Friendship Quiz </a:t>
            </a:r>
          </a:p>
          <a:p>
            <a:pPr lvl="1"/>
            <a:r>
              <a:rPr lang="en-US" sz="1800" dirty="0">
                <a:latin typeface="Trefoil Sans" panose="00000500000000000000" pitchFamily="50" charset="0"/>
              </a:rPr>
              <a:t>Take a few minutes to complete this and we will go over this at the beginning of tomorrow’s meeting </a:t>
            </a:r>
          </a:p>
        </p:txBody>
      </p:sp>
      <p:pic>
        <p:nvPicPr>
          <p:cNvPr id="10" name="Picture 9" descr="A picture containing drawing, bird&#10;&#10;Description automatically generated">
            <a:extLst>
              <a:ext uri="{FF2B5EF4-FFF2-40B4-BE49-F238E27FC236}">
                <a16:creationId xmlns:a16="http://schemas.microsoft.com/office/drawing/2014/main" id="{844AF634-72E1-4789-9797-77088C4DA266}"/>
              </a:ext>
            </a:extLst>
          </p:cNvPr>
          <p:cNvPicPr>
            <a:picLocks noChangeAspect="1"/>
          </p:cNvPicPr>
          <p:nvPr/>
        </p:nvPicPr>
        <p:blipFill>
          <a:blip r:embed="rId4"/>
          <a:stretch>
            <a:fillRect/>
          </a:stretch>
        </p:blipFill>
        <p:spPr>
          <a:xfrm>
            <a:off x="4689" y="0"/>
            <a:ext cx="365289" cy="6858000"/>
          </a:xfrm>
          <a:prstGeom prst="rect">
            <a:avLst/>
          </a:prstGeom>
        </p:spPr>
      </p:pic>
    </p:spTree>
    <p:extLst>
      <p:ext uri="{BB962C8B-B14F-4D97-AF65-F5344CB8AC3E}">
        <p14:creationId xmlns:p14="http://schemas.microsoft.com/office/powerpoint/2010/main" val="87270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298594"/>
            <a:ext cx="3418385" cy="1338591"/>
          </a:xfrm>
          <a:prstGeom prst="rect">
            <a:avLst/>
          </a:prstGeom>
        </p:spPr>
      </p:pic>
      <p:pic>
        <p:nvPicPr>
          <p:cNvPr id="8" name="Picture 7"/>
          <p:cNvPicPr>
            <a:picLocks noChangeAspect="1"/>
          </p:cNvPicPr>
          <p:nvPr/>
        </p:nvPicPr>
        <p:blipFill>
          <a:blip r:embed="rId4"/>
          <a:stretch>
            <a:fillRect/>
          </a:stretch>
        </p:blipFill>
        <p:spPr>
          <a:xfrm>
            <a:off x="-14514" y="-116113"/>
            <a:ext cx="382500" cy="70974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28" y="345033"/>
            <a:ext cx="1979749" cy="1245712"/>
          </a:xfrm>
          <a:prstGeom prst="rect">
            <a:avLst/>
          </a:prstGeom>
        </p:spPr>
      </p:pic>
      <p:sp>
        <p:nvSpPr>
          <p:cNvPr id="3" name="TextBox 2"/>
          <p:cNvSpPr txBox="1"/>
          <p:nvPr/>
        </p:nvSpPr>
        <p:spPr>
          <a:xfrm>
            <a:off x="1556520" y="1803309"/>
            <a:ext cx="9444446" cy="1569660"/>
          </a:xfrm>
          <a:prstGeom prst="rect">
            <a:avLst/>
          </a:prstGeom>
          <a:noFill/>
        </p:spPr>
        <p:txBody>
          <a:bodyPr wrap="square" rtlCol="0" anchor="t">
            <a:spAutoFit/>
          </a:bodyPr>
          <a:lstStyle/>
          <a:p>
            <a:pPr algn="ctr"/>
            <a:r>
              <a:rPr lang="en-US" sz="4800" dirty="0">
                <a:latin typeface="Trefoil Sans"/>
                <a:ea typeface="Trefoil Sans" charset="0"/>
                <a:cs typeface="Trefoil Sans" charset="0"/>
              </a:rPr>
              <a:t>Mission Sisterhood</a:t>
            </a:r>
          </a:p>
          <a:p>
            <a:pPr algn="ctr"/>
            <a:r>
              <a:rPr lang="en-US" sz="4800" dirty="0">
                <a:latin typeface="Trefoil Sans"/>
                <a:ea typeface="Trefoil Sans" charset="0"/>
                <a:cs typeface="Trefoil Sans" charset="0"/>
              </a:rPr>
              <a:t>Part Three</a:t>
            </a:r>
          </a:p>
        </p:txBody>
      </p:sp>
      <p:pic>
        <p:nvPicPr>
          <p:cNvPr id="9" name="Picture 8" descr="A drawing of a cartoon character&#10;&#10;Description automatically generated">
            <a:extLst>
              <a:ext uri="{FF2B5EF4-FFF2-40B4-BE49-F238E27FC236}">
                <a16:creationId xmlns:a16="http://schemas.microsoft.com/office/drawing/2014/main" id="{FD80F6A1-A137-4E84-8451-393CE34CE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1702" y="3492654"/>
            <a:ext cx="8894082" cy="2737110"/>
          </a:xfrm>
          <a:prstGeom prst="rect">
            <a:avLst/>
          </a:prstGeom>
        </p:spPr>
      </p:pic>
    </p:spTree>
    <p:extLst>
      <p:ext uri="{BB962C8B-B14F-4D97-AF65-F5344CB8AC3E}">
        <p14:creationId xmlns:p14="http://schemas.microsoft.com/office/powerpoint/2010/main" val="20850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24</a:t>
            </a:fld>
            <a:endParaRPr lang="en-US"/>
          </a:p>
        </p:txBody>
      </p:sp>
      <p:sp>
        <p:nvSpPr>
          <p:cNvPr id="4" name="Title 3"/>
          <p:cNvSpPr>
            <a:spLocks noGrp="1"/>
          </p:cNvSpPr>
          <p:nvPr>
            <p:ph type="title"/>
          </p:nvPr>
        </p:nvSpPr>
        <p:spPr/>
        <p:txBody>
          <a:bodyPr>
            <a:normAutofit/>
          </a:bodyPr>
          <a:lstStyle/>
          <a:p>
            <a:r>
              <a:rPr lang="en-US" b="1">
                <a:solidFill>
                  <a:srgbClr val="EA118D"/>
                </a:solidFill>
                <a:latin typeface="Trefoil Sans" charset="0"/>
                <a:ea typeface="Trefoil Sans" charset="0"/>
                <a:cs typeface="Trefoil Sans" charset="0"/>
              </a:rPr>
              <a:t>Slide Title</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endParaRPr lang="en-US" altLang="en-US" b="1">
              <a:latin typeface="Trefoil Sans" charset="0"/>
              <a:ea typeface="Trefoil Sans" charset="0"/>
              <a:cs typeface="Trefoil Sans" charset="0"/>
            </a:endParaRPr>
          </a:p>
          <a:p>
            <a:pPr marL="0" indent="0">
              <a:lnSpc>
                <a:spcPct val="150000"/>
              </a:lnSpc>
              <a:spcBef>
                <a:spcPct val="0"/>
              </a:spcBef>
              <a:buNone/>
            </a:pPr>
            <a:endParaRPr lang="en-US" altLang="en-US" b="1">
              <a:latin typeface="Trefoil Sans" charset="0"/>
              <a:ea typeface="Trefoil Sans" charset="0"/>
              <a:cs typeface="Trefoil Sans" charset="0"/>
            </a:endParaRPr>
          </a:p>
        </p:txBody>
      </p:sp>
      <p:pic>
        <p:nvPicPr>
          <p:cNvPr id="6" name="Picture 5"/>
          <p:cNvPicPr>
            <a:picLocks noChangeAspect="1"/>
          </p:cNvPicPr>
          <p:nvPr/>
        </p:nvPicPr>
        <p:blipFill>
          <a:blip r:embed="rId3"/>
          <a:stretch>
            <a:fillRect/>
          </a:stretch>
        </p:blipFill>
        <p:spPr>
          <a:xfrm>
            <a:off x="-14514" y="-116113"/>
            <a:ext cx="382500" cy="7097484"/>
          </a:xfrm>
          <a:prstGeom prst="rect">
            <a:avLst/>
          </a:prstGeom>
        </p:spPr>
      </p:pic>
      <p:pic>
        <p:nvPicPr>
          <p:cNvPr id="7" name="Picture 6">
            <a:extLst>
              <a:ext uri="{FF2B5EF4-FFF2-40B4-BE49-F238E27FC236}">
                <a16:creationId xmlns:a16="http://schemas.microsoft.com/office/drawing/2014/main" id="{362A0166-2E3B-4F53-92C9-28F810C5C353}"/>
              </a:ext>
            </a:extLst>
          </p:cNvPr>
          <p:cNvPicPr>
            <a:picLocks noChangeAspect="1"/>
          </p:cNvPicPr>
          <p:nvPr/>
        </p:nvPicPr>
        <p:blipFill>
          <a:blip r:embed="rId4"/>
          <a:stretch>
            <a:fillRect/>
          </a:stretch>
        </p:blipFill>
        <p:spPr>
          <a:xfrm>
            <a:off x="382500" y="0"/>
            <a:ext cx="11647490" cy="6858000"/>
          </a:xfrm>
          <a:prstGeom prst="rect">
            <a:avLst/>
          </a:prstGeom>
        </p:spPr>
      </p:pic>
      <p:sp>
        <p:nvSpPr>
          <p:cNvPr id="8" name="TextBox 7">
            <a:extLst>
              <a:ext uri="{FF2B5EF4-FFF2-40B4-BE49-F238E27FC236}">
                <a16:creationId xmlns:a16="http://schemas.microsoft.com/office/drawing/2014/main" id="{D2866D34-E1E6-4128-B97B-6B85083DEA1D}"/>
              </a:ext>
            </a:extLst>
          </p:cNvPr>
          <p:cNvSpPr txBox="1"/>
          <p:nvPr/>
        </p:nvSpPr>
        <p:spPr>
          <a:xfrm>
            <a:off x="6045626" y="261257"/>
            <a:ext cx="5129947" cy="5970865"/>
          </a:xfrm>
          <a:prstGeom prst="rect">
            <a:avLst/>
          </a:prstGeom>
          <a:noFill/>
        </p:spPr>
        <p:txBody>
          <a:bodyPr wrap="square" rtlCol="0">
            <a:spAutoFit/>
          </a:bodyPr>
          <a:lstStyle/>
          <a:p>
            <a:r>
              <a:rPr lang="en-US" sz="2800" b="1" u="sng">
                <a:solidFill>
                  <a:schemeClr val="bg1"/>
                </a:solidFill>
                <a:latin typeface="Trefoil Sans" panose="00000500000000000000" pitchFamily="50" charset="0"/>
              </a:rPr>
              <a:t>Meeting Norms:</a:t>
            </a:r>
          </a:p>
          <a:p>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-Staying muted unless asked to unmute by the presenter</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-Only using the chat log for VTM related messages</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-Use of appropriate language during VTMs</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-Behavior modelling the GS Promise and Law</a:t>
            </a:r>
            <a:r>
              <a:rPr lang="en-US" sz="2800">
                <a:solidFill>
                  <a:schemeClr val="bg1"/>
                </a:solidFill>
                <a:latin typeface="Trefoil Sans" panose="00000500000000000000" pitchFamily="50" charset="0"/>
              </a:rPr>
              <a:t> </a:t>
            </a:r>
          </a:p>
          <a:p>
            <a:endParaRPr lang="en-US"/>
          </a:p>
        </p:txBody>
      </p:sp>
    </p:spTree>
    <p:extLst>
      <p:ext uri="{BB962C8B-B14F-4D97-AF65-F5344CB8AC3E}">
        <p14:creationId xmlns:p14="http://schemas.microsoft.com/office/powerpoint/2010/main" val="69602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715100" y="173667"/>
            <a:ext cx="6445600" cy="1886800"/>
          </a:xfrm>
          <a:prstGeom prst="rect">
            <a:avLst/>
          </a:prstGeom>
        </p:spPr>
        <p:txBody>
          <a:bodyPr spcFirstLastPara="1" vert="horz" wrap="square" lIns="121900" tIns="121900" rIns="121900" bIns="121900" rtlCol="0" anchor="t" anchorCtr="0">
            <a:noAutofit/>
          </a:bodyPr>
          <a:lstStyle/>
          <a:p>
            <a:r>
              <a:rPr lang="en" sz="5333" b="1">
                <a:solidFill>
                  <a:srgbClr val="EA118D"/>
                </a:solidFill>
              </a:rPr>
              <a:t>Girl Scout Promise </a:t>
            </a:r>
            <a:endParaRPr sz="5333" b="1">
              <a:solidFill>
                <a:srgbClr val="EA118D"/>
              </a:solidFill>
            </a:endParaRPr>
          </a:p>
          <a:p>
            <a:r>
              <a:rPr lang="en" sz="5333" b="1">
                <a:solidFill>
                  <a:srgbClr val="EA118D"/>
                </a:solidFill>
              </a:rPr>
              <a:t>and Law</a:t>
            </a:r>
            <a:endParaRPr sz="5333"/>
          </a:p>
        </p:txBody>
      </p:sp>
      <p:pic>
        <p:nvPicPr>
          <p:cNvPr id="73" name="Google Shape;73;p15"/>
          <p:cNvPicPr preferRelativeResize="0"/>
          <p:nvPr/>
        </p:nvPicPr>
        <p:blipFill>
          <a:blip r:embed="rId3">
            <a:alphaModFix/>
          </a:blip>
          <a:stretch>
            <a:fillRect/>
          </a:stretch>
        </p:blipFill>
        <p:spPr>
          <a:xfrm>
            <a:off x="1" y="0"/>
            <a:ext cx="651033" cy="6858000"/>
          </a:xfrm>
          <a:prstGeom prst="rect">
            <a:avLst/>
          </a:prstGeom>
          <a:noFill/>
          <a:ln>
            <a:noFill/>
          </a:ln>
        </p:spPr>
      </p:pic>
      <p:pic>
        <p:nvPicPr>
          <p:cNvPr id="74" name="Google Shape;74;p15"/>
          <p:cNvPicPr preferRelativeResize="0"/>
          <p:nvPr/>
        </p:nvPicPr>
        <p:blipFill>
          <a:blip r:embed="rId4">
            <a:alphaModFix/>
          </a:blip>
          <a:stretch>
            <a:fillRect/>
          </a:stretch>
        </p:blipFill>
        <p:spPr>
          <a:xfrm>
            <a:off x="1609801" y="2232200"/>
            <a:ext cx="4787676" cy="4474133"/>
          </a:xfrm>
          <a:prstGeom prst="rect">
            <a:avLst/>
          </a:prstGeom>
          <a:noFill/>
          <a:ln>
            <a:noFill/>
          </a:ln>
        </p:spPr>
      </p:pic>
      <p:pic>
        <p:nvPicPr>
          <p:cNvPr id="75" name="Google Shape;75;p15"/>
          <p:cNvPicPr preferRelativeResize="0"/>
          <p:nvPr/>
        </p:nvPicPr>
        <p:blipFill>
          <a:blip r:embed="rId5">
            <a:alphaModFix/>
          </a:blip>
          <a:stretch>
            <a:fillRect/>
          </a:stretch>
        </p:blipFill>
        <p:spPr>
          <a:xfrm>
            <a:off x="7091734" y="575033"/>
            <a:ext cx="4877033" cy="6028267"/>
          </a:xfrm>
          <a:prstGeom prst="rect">
            <a:avLst/>
          </a:prstGeom>
          <a:noFill/>
          <a:ln>
            <a:noFill/>
          </a:ln>
        </p:spPr>
      </p:pic>
    </p:spTree>
    <p:extLst>
      <p:ext uri="{BB962C8B-B14F-4D97-AF65-F5344CB8AC3E}">
        <p14:creationId xmlns:p14="http://schemas.microsoft.com/office/powerpoint/2010/main" val="941606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E696D1-5137-4C7E-964D-41CD62D0D575}"/>
              </a:ext>
            </a:extLst>
          </p:cNvPr>
          <p:cNvSpPr>
            <a:spLocks noGrp="1"/>
          </p:cNvSpPr>
          <p:nvPr>
            <p:ph type="title"/>
          </p:nvPr>
        </p:nvSpPr>
        <p:spPr>
          <a:xfrm>
            <a:off x="391378" y="320675"/>
            <a:ext cx="11407487" cy="1325563"/>
          </a:xfrm>
        </p:spPr>
        <p:txBody>
          <a:bodyPr>
            <a:normAutofit/>
          </a:bodyPr>
          <a:lstStyle/>
          <a:p>
            <a:r>
              <a:rPr lang="en-US" sz="5400">
                <a:solidFill>
                  <a:schemeClr val="bg1"/>
                </a:solidFill>
                <a:latin typeface="Trefoil Sans" panose="00000500000000000000" pitchFamily="50" charset="0"/>
              </a:rPr>
              <a:t>Measure of Friendship </a:t>
            </a:r>
            <a:endParaRPr lang="en-US" sz="5400" dirty="0">
              <a:solidFill>
                <a:schemeClr val="bg1"/>
              </a:solidFill>
              <a:latin typeface="Trefoil Sans" panose="00000500000000000000" pitchFamily="50" charset="0"/>
            </a:endParaRPr>
          </a:p>
        </p:txBody>
      </p:sp>
      <p:graphicFrame>
        <p:nvGraphicFramePr>
          <p:cNvPr id="5" name="Content Placeholder 2">
            <a:extLst>
              <a:ext uri="{FF2B5EF4-FFF2-40B4-BE49-F238E27FC236}">
                <a16:creationId xmlns:a16="http://schemas.microsoft.com/office/drawing/2014/main" id="{4527BFA4-B30C-4509-86F1-08E85D3DAAF6}"/>
              </a:ext>
            </a:extLst>
          </p:cNvPr>
          <p:cNvGraphicFramePr>
            <a:graphicFrameLocks noGrp="1"/>
          </p:cNvGraphicFramePr>
          <p:nvPr>
            <p:ph idx="1"/>
            <p:extLst>
              <p:ext uri="{D42A27DB-BD31-4B8C-83A1-F6EECF244321}">
                <p14:modId xmlns:p14="http://schemas.microsoft.com/office/powerpoint/2010/main" val="4021969256"/>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4856EDF-9067-40C4-943B-9956D970A75D}"/>
              </a:ext>
            </a:extLst>
          </p:cNvPr>
          <p:cNvPicPr>
            <a:picLocks noChangeAspect="1"/>
          </p:cNvPicPr>
          <p:nvPr/>
        </p:nvPicPr>
        <p:blipFill>
          <a:blip r:embed="rId8"/>
          <a:stretch>
            <a:fillRect/>
          </a:stretch>
        </p:blipFill>
        <p:spPr>
          <a:xfrm>
            <a:off x="-14514" y="-116113"/>
            <a:ext cx="382500" cy="7097484"/>
          </a:xfrm>
          <a:prstGeom prst="rect">
            <a:avLst/>
          </a:prstGeom>
        </p:spPr>
      </p:pic>
    </p:spTree>
    <p:extLst>
      <p:ext uri="{BB962C8B-B14F-4D97-AF65-F5344CB8AC3E}">
        <p14:creationId xmlns:p14="http://schemas.microsoft.com/office/powerpoint/2010/main" val="60728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EA4405F-FC2A-4899-A427-671750DA30C9}"/>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endParaRPr lang="en-US" sz="6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04441F6E-73DF-454E-9882-A61EED8F703E}"/>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What is out new definition of Sisterhood </a:t>
            </a:r>
            <a:endParaRPr lang="en-US" sz="2400"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sterhood | Community.Church">
            <a:extLst>
              <a:ext uri="{FF2B5EF4-FFF2-40B4-BE49-F238E27FC236}">
                <a16:creationId xmlns:a16="http://schemas.microsoft.com/office/drawing/2014/main" id="{714F8068-01A0-41F0-BAF6-4EA2CFC671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854" y="1480766"/>
            <a:ext cx="4482792" cy="2521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BB98B0B-738B-40C3-9568-86841A425EF8}"/>
              </a:ext>
            </a:extLst>
          </p:cNvPr>
          <p:cNvPicPr>
            <a:picLocks noChangeAspect="1"/>
          </p:cNvPicPr>
          <p:nvPr/>
        </p:nvPicPr>
        <p:blipFill>
          <a:blip r:embed="rId3"/>
          <a:stretch>
            <a:fillRect/>
          </a:stretch>
        </p:blipFill>
        <p:spPr>
          <a:xfrm>
            <a:off x="-14514" y="-116113"/>
            <a:ext cx="382500" cy="7097484"/>
          </a:xfrm>
          <a:prstGeom prst="rect">
            <a:avLst/>
          </a:prstGeom>
        </p:spPr>
      </p:pic>
    </p:spTree>
    <p:extLst>
      <p:ext uri="{BB962C8B-B14F-4D97-AF65-F5344CB8AC3E}">
        <p14:creationId xmlns:p14="http://schemas.microsoft.com/office/powerpoint/2010/main" val="14357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95D0-5B7C-4041-9D9D-57D43B6DE181}"/>
              </a:ext>
            </a:extLst>
          </p:cNvPr>
          <p:cNvSpPr>
            <a:spLocks noGrp="1"/>
          </p:cNvSpPr>
          <p:nvPr>
            <p:ph type="title"/>
          </p:nvPr>
        </p:nvSpPr>
        <p:spPr>
          <a:xfrm>
            <a:off x="838200" y="365126"/>
            <a:ext cx="10515600" cy="1307558"/>
          </a:xfrm>
        </p:spPr>
        <p:txBody>
          <a:bodyPr/>
          <a:lstStyle/>
          <a:p>
            <a:r>
              <a:rPr lang="en-US">
                <a:latin typeface="Trefoil Sans" panose="00000500000000000000" pitchFamily="50" charset="0"/>
              </a:rPr>
              <a:t>Sisterhood </a:t>
            </a:r>
            <a:r>
              <a:rPr lang="en-US"/>
              <a:t>	</a:t>
            </a:r>
            <a:endParaRPr lang="en-US" dirty="0"/>
          </a:p>
        </p:txBody>
      </p:sp>
      <p:sp>
        <p:nvSpPr>
          <p:cNvPr id="3" name="Content Placeholder 2">
            <a:extLst>
              <a:ext uri="{FF2B5EF4-FFF2-40B4-BE49-F238E27FC236}">
                <a16:creationId xmlns:a16="http://schemas.microsoft.com/office/drawing/2014/main" id="{D3169114-C8DD-4FFE-A5DD-1CCD35F39CD0}"/>
              </a:ext>
            </a:extLst>
          </p:cNvPr>
          <p:cNvSpPr>
            <a:spLocks noGrp="1"/>
          </p:cNvSpPr>
          <p:nvPr>
            <p:ph sz="half" idx="1"/>
          </p:nvPr>
        </p:nvSpPr>
        <p:spPr>
          <a:xfrm>
            <a:off x="838200" y="1825625"/>
            <a:ext cx="5181600" cy="4351338"/>
          </a:xfrm>
        </p:spPr>
        <p:txBody>
          <a:bodyPr/>
          <a:lstStyle/>
          <a:p>
            <a:r>
              <a:rPr lang="en-US">
                <a:latin typeface="Trefoil Sans" panose="00000500000000000000" pitchFamily="50" charset="0"/>
              </a:rPr>
              <a:t>What are some strengths of having a Sisterhood? 	</a:t>
            </a:r>
            <a:endParaRPr lang="en-US" dirty="0">
              <a:latin typeface="Trefoil Sans" panose="00000500000000000000" pitchFamily="50" charset="0"/>
            </a:endParaRPr>
          </a:p>
        </p:txBody>
      </p:sp>
      <p:sp>
        <p:nvSpPr>
          <p:cNvPr id="4" name="Content Placeholder 3">
            <a:extLst>
              <a:ext uri="{FF2B5EF4-FFF2-40B4-BE49-F238E27FC236}">
                <a16:creationId xmlns:a16="http://schemas.microsoft.com/office/drawing/2014/main" id="{CDD4D7FD-CF49-4804-8E18-AFB3325C89BA}"/>
              </a:ext>
            </a:extLst>
          </p:cNvPr>
          <p:cNvSpPr>
            <a:spLocks noGrp="1"/>
          </p:cNvSpPr>
          <p:nvPr>
            <p:ph sz="half" idx="2"/>
          </p:nvPr>
        </p:nvSpPr>
        <p:spPr>
          <a:xfrm>
            <a:off x="6172200" y="1825625"/>
            <a:ext cx="5181600" cy="4351338"/>
          </a:xfrm>
        </p:spPr>
        <p:txBody>
          <a:bodyPr/>
          <a:lstStyle/>
          <a:p>
            <a:r>
              <a:rPr lang="en-US">
                <a:latin typeface="Trefoil Sans" panose="00000500000000000000" pitchFamily="50" charset="0"/>
              </a:rPr>
              <a:t>What are some challenges facing young women to build a strong Sisterhood? </a:t>
            </a:r>
            <a:endParaRPr lang="en-US" dirty="0">
              <a:latin typeface="Trefoil Sans" panose="00000500000000000000" pitchFamily="50" charset="0"/>
            </a:endParaRPr>
          </a:p>
        </p:txBody>
      </p:sp>
      <p:pic>
        <p:nvPicPr>
          <p:cNvPr id="12" name="Picture 11">
            <a:extLst>
              <a:ext uri="{FF2B5EF4-FFF2-40B4-BE49-F238E27FC236}">
                <a16:creationId xmlns:a16="http://schemas.microsoft.com/office/drawing/2014/main" id="{CFFA1F27-FF5A-4956-96DA-017EDD57A622}"/>
              </a:ext>
            </a:extLst>
          </p:cNvPr>
          <p:cNvPicPr>
            <a:picLocks noChangeAspect="1"/>
          </p:cNvPicPr>
          <p:nvPr/>
        </p:nvPicPr>
        <p:blipFill>
          <a:blip r:embed="rId3"/>
          <a:stretch>
            <a:fillRect/>
          </a:stretch>
        </p:blipFill>
        <p:spPr>
          <a:xfrm>
            <a:off x="-14514" y="-116113"/>
            <a:ext cx="382500" cy="7097484"/>
          </a:xfrm>
          <a:prstGeom prst="rect">
            <a:avLst/>
          </a:prstGeom>
        </p:spPr>
      </p:pic>
    </p:spTree>
    <p:extLst>
      <p:ext uri="{BB962C8B-B14F-4D97-AF65-F5344CB8AC3E}">
        <p14:creationId xmlns:p14="http://schemas.microsoft.com/office/powerpoint/2010/main" val="385136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a:extLst>
              <a:ext uri="{FF2B5EF4-FFF2-40B4-BE49-F238E27FC236}">
                <a16:creationId xmlns:a16="http://schemas.microsoft.com/office/drawing/2014/main" id="{646E0F64-85CF-4784-B43C-EE55CC5E9A84}"/>
              </a:ext>
            </a:extLst>
          </p:cNvPr>
          <p:cNvPicPr>
            <a:picLocks noChangeAspect="1"/>
          </p:cNvPicPr>
          <p:nvPr/>
        </p:nvPicPr>
        <p:blipFill rotWithShape="1">
          <a:blip r:embed="rId2">
            <a:alphaModFix amt="40000"/>
          </a:blip>
          <a:srcRect t="7734" b="17267"/>
          <a:stretch/>
        </p:blipFill>
        <p:spPr>
          <a:xfrm>
            <a:off x="20" y="10"/>
            <a:ext cx="12191979" cy="6857990"/>
          </a:xfrm>
          <a:prstGeom prst="rect">
            <a:avLst/>
          </a:prstGeom>
        </p:spPr>
      </p:pic>
      <p:sp>
        <p:nvSpPr>
          <p:cNvPr id="2" name="Title 1">
            <a:extLst>
              <a:ext uri="{FF2B5EF4-FFF2-40B4-BE49-F238E27FC236}">
                <a16:creationId xmlns:a16="http://schemas.microsoft.com/office/drawing/2014/main" id="{433C4EB1-ABD7-48BD-806B-869DB387F707}"/>
              </a:ext>
            </a:extLst>
          </p:cNvPr>
          <p:cNvSpPr>
            <a:spLocks noGrp="1"/>
          </p:cNvSpPr>
          <p:nvPr>
            <p:ph type="title"/>
          </p:nvPr>
        </p:nvSpPr>
        <p:spPr>
          <a:xfrm>
            <a:off x="841249" y="941832"/>
            <a:ext cx="10506456" cy="2057400"/>
          </a:xfrm>
        </p:spPr>
        <p:txBody>
          <a:bodyPr anchor="b">
            <a:normAutofit/>
          </a:bodyPr>
          <a:lstStyle/>
          <a:p>
            <a:r>
              <a:rPr lang="en-US" sz="5000">
                <a:latin typeface="Trefoil Sans" panose="00000500000000000000" pitchFamily="50" charset="0"/>
              </a:rPr>
              <a:t>Take Action Project </a:t>
            </a:r>
          </a:p>
        </p:txBody>
      </p:sp>
      <p:sp>
        <p:nvSpPr>
          <p:cNvPr id="25"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2744D09F-EAC5-4FE5-AE5B-D4404E4A34BF}"/>
              </a:ext>
            </a:extLst>
          </p:cNvPr>
          <p:cNvSpPr>
            <a:spLocks noGrp="1"/>
          </p:cNvSpPr>
          <p:nvPr>
            <p:ph idx="1"/>
          </p:nvPr>
        </p:nvSpPr>
        <p:spPr>
          <a:xfrm>
            <a:off x="841248" y="3502152"/>
            <a:ext cx="10506456" cy="2670048"/>
          </a:xfrm>
        </p:spPr>
        <p:txBody>
          <a:bodyPr>
            <a:normAutofit/>
          </a:bodyPr>
          <a:lstStyle/>
          <a:p>
            <a:r>
              <a:rPr lang="en-US" sz="2000"/>
              <a:t>A </a:t>
            </a:r>
            <a:r>
              <a:rPr lang="en-US" sz="2000" b="1"/>
              <a:t>Take Action project</a:t>
            </a:r>
            <a:r>
              <a:rPr lang="en-US" sz="2000"/>
              <a:t> is a chance for </a:t>
            </a:r>
            <a:r>
              <a:rPr lang="en-US" sz="2000" b="1"/>
              <a:t>you</a:t>
            </a:r>
            <a:r>
              <a:rPr lang="en-US" sz="2000"/>
              <a:t> to partner with others in your community to solve a problem. </a:t>
            </a:r>
          </a:p>
          <a:p>
            <a:r>
              <a:rPr lang="en-US" sz="2000"/>
              <a:t>We have been working on Sisterhood, and discovering what we need to feel good and have a strong Sisterhood </a:t>
            </a:r>
          </a:p>
          <a:p>
            <a:r>
              <a:rPr lang="en-US" sz="2000"/>
              <a:t>The next step is to focus on one aspect </a:t>
            </a:r>
          </a:p>
          <a:p>
            <a:pPr lvl="1"/>
            <a:r>
              <a:rPr lang="en-US" sz="2000"/>
              <a:t>learn about the root causes of issues, mobilize and engage your community members and volunteers, and strive toward creating lasting change in your world.</a:t>
            </a:r>
          </a:p>
        </p:txBody>
      </p:sp>
    </p:spTree>
    <p:extLst>
      <p:ext uri="{BB962C8B-B14F-4D97-AF65-F5344CB8AC3E}">
        <p14:creationId xmlns:p14="http://schemas.microsoft.com/office/powerpoint/2010/main" val="13102982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3</a:t>
            </a:fld>
            <a:endParaRPr lang="en-US"/>
          </a:p>
        </p:txBody>
      </p:sp>
      <p:sp>
        <p:nvSpPr>
          <p:cNvPr id="4" name="Title 3"/>
          <p:cNvSpPr>
            <a:spLocks noGrp="1"/>
          </p:cNvSpPr>
          <p:nvPr>
            <p:ph type="title"/>
          </p:nvPr>
        </p:nvSpPr>
        <p:spPr/>
        <p:txBody>
          <a:bodyPr>
            <a:normAutofit/>
          </a:bodyPr>
          <a:lstStyle/>
          <a:p>
            <a:r>
              <a:rPr lang="en-US" b="1">
                <a:solidFill>
                  <a:srgbClr val="EA118D"/>
                </a:solidFill>
                <a:latin typeface="Trefoil Sans" charset="0"/>
                <a:ea typeface="Trefoil Sans" charset="0"/>
                <a:cs typeface="Trefoil Sans" charset="0"/>
              </a:rPr>
              <a:t>Slide Title</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endParaRPr lang="en-US" altLang="en-US" b="1">
              <a:latin typeface="Trefoil Sans" charset="0"/>
              <a:ea typeface="Trefoil Sans" charset="0"/>
              <a:cs typeface="Trefoil Sans" charset="0"/>
            </a:endParaRPr>
          </a:p>
          <a:p>
            <a:pPr marL="0" indent="0">
              <a:lnSpc>
                <a:spcPct val="150000"/>
              </a:lnSpc>
              <a:spcBef>
                <a:spcPct val="0"/>
              </a:spcBef>
              <a:buNone/>
            </a:pPr>
            <a:endParaRPr lang="en-US" altLang="en-US" b="1">
              <a:latin typeface="Trefoil Sans" charset="0"/>
              <a:ea typeface="Trefoil Sans" charset="0"/>
              <a:cs typeface="Trefoil Sans" charset="0"/>
            </a:endParaRPr>
          </a:p>
        </p:txBody>
      </p:sp>
      <p:pic>
        <p:nvPicPr>
          <p:cNvPr id="6" name="Picture 5"/>
          <p:cNvPicPr>
            <a:picLocks noChangeAspect="1"/>
          </p:cNvPicPr>
          <p:nvPr/>
        </p:nvPicPr>
        <p:blipFill>
          <a:blip r:embed="rId3"/>
          <a:stretch>
            <a:fillRect/>
          </a:stretch>
        </p:blipFill>
        <p:spPr>
          <a:xfrm>
            <a:off x="-14514" y="-116113"/>
            <a:ext cx="382500" cy="7097484"/>
          </a:xfrm>
          <a:prstGeom prst="rect">
            <a:avLst/>
          </a:prstGeom>
        </p:spPr>
      </p:pic>
      <p:pic>
        <p:nvPicPr>
          <p:cNvPr id="7" name="Picture 6">
            <a:extLst>
              <a:ext uri="{FF2B5EF4-FFF2-40B4-BE49-F238E27FC236}">
                <a16:creationId xmlns:a16="http://schemas.microsoft.com/office/drawing/2014/main" id="{362A0166-2E3B-4F53-92C9-28F810C5C353}"/>
              </a:ext>
            </a:extLst>
          </p:cNvPr>
          <p:cNvPicPr>
            <a:picLocks noChangeAspect="1"/>
          </p:cNvPicPr>
          <p:nvPr/>
        </p:nvPicPr>
        <p:blipFill>
          <a:blip r:embed="rId4"/>
          <a:stretch>
            <a:fillRect/>
          </a:stretch>
        </p:blipFill>
        <p:spPr>
          <a:xfrm>
            <a:off x="382500" y="0"/>
            <a:ext cx="11647490" cy="6858000"/>
          </a:xfrm>
          <a:prstGeom prst="rect">
            <a:avLst/>
          </a:prstGeom>
        </p:spPr>
      </p:pic>
      <p:sp>
        <p:nvSpPr>
          <p:cNvPr id="8" name="TextBox 7">
            <a:extLst>
              <a:ext uri="{FF2B5EF4-FFF2-40B4-BE49-F238E27FC236}">
                <a16:creationId xmlns:a16="http://schemas.microsoft.com/office/drawing/2014/main" id="{D2866D34-E1E6-4128-B97B-6B85083DEA1D}"/>
              </a:ext>
            </a:extLst>
          </p:cNvPr>
          <p:cNvSpPr txBox="1"/>
          <p:nvPr/>
        </p:nvSpPr>
        <p:spPr>
          <a:xfrm>
            <a:off x="6045626" y="261257"/>
            <a:ext cx="5129947" cy="5970865"/>
          </a:xfrm>
          <a:prstGeom prst="rect">
            <a:avLst/>
          </a:prstGeom>
          <a:noFill/>
        </p:spPr>
        <p:txBody>
          <a:bodyPr wrap="square" rtlCol="0">
            <a:spAutoFit/>
          </a:bodyPr>
          <a:lstStyle/>
          <a:p>
            <a:r>
              <a:rPr lang="en-US" sz="2800" b="1" u="sng">
                <a:solidFill>
                  <a:schemeClr val="bg1"/>
                </a:solidFill>
                <a:latin typeface="Trefoil Sans" panose="00000500000000000000" pitchFamily="50" charset="0"/>
              </a:rPr>
              <a:t>Meeting Norms:</a:t>
            </a:r>
          </a:p>
          <a:p>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-Staying muted unless asked to unmute by the presenter</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-Only using the chat log for VTM related messages</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-Use of appropriate language during VTMs</a:t>
            </a:r>
            <a:r>
              <a:rPr lang="en-US" sz="2800">
                <a:solidFill>
                  <a:schemeClr val="bg1"/>
                </a:solidFill>
                <a:latin typeface="Trefoil Sans" panose="00000500000000000000" pitchFamily="50" charset="0"/>
              </a:rPr>
              <a:t> </a:t>
            </a:r>
          </a:p>
          <a:p>
            <a:pPr fontAlgn="base"/>
            <a:endParaRPr lang="en-US" sz="2800">
              <a:solidFill>
                <a:schemeClr val="bg1"/>
              </a:solidFill>
              <a:latin typeface="Trefoil Sans" panose="00000500000000000000" pitchFamily="50" charset="0"/>
            </a:endParaRPr>
          </a:p>
          <a:p>
            <a:pPr fontAlgn="base"/>
            <a:r>
              <a:rPr lang="en-US" sz="2800" b="1" i="1">
                <a:solidFill>
                  <a:schemeClr val="bg1"/>
                </a:solidFill>
                <a:latin typeface="Trefoil Sans" panose="00000500000000000000" pitchFamily="50" charset="0"/>
              </a:rPr>
              <a:t>-Behavior modelling the GS Promise and Law</a:t>
            </a:r>
            <a:r>
              <a:rPr lang="en-US" sz="2800">
                <a:solidFill>
                  <a:schemeClr val="bg1"/>
                </a:solidFill>
                <a:latin typeface="Trefoil Sans" panose="00000500000000000000" pitchFamily="50" charset="0"/>
              </a:rPr>
              <a:t> </a:t>
            </a:r>
          </a:p>
          <a:p>
            <a:endParaRPr lang="en-US"/>
          </a:p>
        </p:txBody>
      </p:sp>
    </p:spTree>
    <p:extLst>
      <p:ext uri="{BB962C8B-B14F-4D97-AF65-F5344CB8AC3E}">
        <p14:creationId xmlns:p14="http://schemas.microsoft.com/office/powerpoint/2010/main" val="292462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isterhood Stock Photos And Images - 123RF">
            <a:extLst>
              <a:ext uri="{FF2B5EF4-FFF2-40B4-BE49-F238E27FC236}">
                <a16:creationId xmlns:a16="http://schemas.microsoft.com/office/drawing/2014/main" id="{CACEDFE0-72BD-4D3A-8CC6-5EEC11AE746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3D7086-31AC-4737-97CD-A33C30FD1D3E}"/>
              </a:ext>
            </a:extLst>
          </p:cNvPr>
          <p:cNvSpPr>
            <a:spLocks noGrp="1"/>
          </p:cNvSpPr>
          <p:nvPr>
            <p:ph type="title"/>
          </p:nvPr>
        </p:nvSpPr>
        <p:spPr>
          <a:xfrm>
            <a:off x="838199" y="1065862"/>
            <a:ext cx="6052955" cy="4726276"/>
          </a:xfrm>
        </p:spPr>
        <p:txBody>
          <a:bodyPr>
            <a:normAutofit/>
          </a:bodyPr>
          <a:lstStyle/>
          <a:p>
            <a:pPr algn="r"/>
            <a:r>
              <a:rPr lang="en-US" sz="8000">
                <a:ln w="22225">
                  <a:solidFill>
                    <a:srgbClr val="FFFFFF"/>
                  </a:solidFill>
                </a:ln>
                <a:noFill/>
              </a:rPr>
              <a:t>Planning your Take Action Project </a:t>
            </a:r>
          </a:p>
        </p:txBody>
      </p:sp>
      <p:cxnSp>
        <p:nvCxnSpPr>
          <p:cNvPr id="73" name="Straight Connector 72">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FF1707-2429-45B2-9AB9-F59327ED35C7}"/>
              </a:ext>
            </a:extLst>
          </p:cNvPr>
          <p:cNvSpPr>
            <a:spLocks noGrp="1"/>
          </p:cNvSpPr>
          <p:nvPr>
            <p:ph idx="1"/>
          </p:nvPr>
        </p:nvSpPr>
        <p:spPr>
          <a:xfrm>
            <a:off x="7534641" y="1065862"/>
            <a:ext cx="3860002" cy="4726276"/>
          </a:xfrm>
        </p:spPr>
        <p:txBody>
          <a:bodyPr anchor="ctr">
            <a:normAutofit/>
          </a:bodyPr>
          <a:lstStyle/>
          <a:p>
            <a:r>
              <a:rPr lang="en-US" sz="2000" dirty="0">
                <a:solidFill>
                  <a:srgbClr val="FFFFFF"/>
                </a:solidFill>
              </a:rPr>
              <a:t>Take out your action planning worksheet that was sent in the confirmation e-mail </a:t>
            </a:r>
          </a:p>
        </p:txBody>
      </p:sp>
    </p:spTree>
    <p:extLst>
      <p:ext uri="{BB962C8B-B14F-4D97-AF65-F5344CB8AC3E}">
        <p14:creationId xmlns:p14="http://schemas.microsoft.com/office/powerpoint/2010/main" val="171408778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2758-A0D1-49AE-ABE9-B0732E01B7EF}"/>
              </a:ext>
            </a:extLst>
          </p:cNvPr>
          <p:cNvSpPr>
            <a:spLocks noGrp="1"/>
          </p:cNvSpPr>
          <p:nvPr>
            <p:ph type="title"/>
          </p:nvPr>
        </p:nvSpPr>
        <p:spPr>
          <a:xfrm>
            <a:off x="519545" y="621792"/>
            <a:ext cx="5181503" cy="5504688"/>
          </a:xfrm>
        </p:spPr>
        <p:txBody>
          <a:bodyPr>
            <a:normAutofit/>
          </a:bodyPr>
          <a:lstStyle/>
          <a:p>
            <a:r>
              <a:rPr lang="en-US" sz="4800">
                <a:latin typeface="Trefoil Sans" panose="00000500000000000000" pitchFamily="50" charset="0"/>
              </a:rPr>
              <a:t>Brainstorm</a:t>
            </a:r>
            <a:r>
              <a:rPr lang="en-US" sz="4800"/>
              <a:t> 				</a:t>
            </a:r>
            <a:endParaRPr lang="en-US" sz="4800" dirty="0"/>
          </a:p>
        </p:txBody>
      </p:sp>
      <p:graphicFrame>
        <p:nvGraphicFramePr>
          <p:cNvPr id="12" name="Content Placeholder 2">
            <a:extLst>
              <a:ext uri="{FF2B5EF4-FFF2-40B4-BE49-F238E27FC236}">
                <a16:creationId xmlns:a16="http://schemas.microsoft.com/office/drawing/2014/main" id="{EB086BD1-EA1E-4541-876C-089A4544D50B}"/>
              </a:ext>
            </a:extLst>
          </p:cNvPr>
          <p:cNvGraphicFramePr>
            <a:graphicFrameLocks noGrp="1"/>
          </p:cNvGraphicFramePr>
          <p:nvPr>
            <p:ph idx="1"/>
            <p:extLst>
              <p:ext uri="{D42A27DB-BD31-4B8C-83A1-F6EECF244321}">
                <p14:modId xmlns:p14="http://schemas.microsoft.com/office/powerpoint/2010/main" val="3158614633"/>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122576A-066F-4B59-9E56-E17A44D71283}"/>
              </a:ext>
            </a:extLst>
          </p:cNvPr>
          <p:cNvPicPr>
            <a:picLocks noChangeAspect="1"/>
          </p:cNvPicPr>
          <p:nvPr/>
        </p:nvPicPr>
        <p:blipFill>
          <a:blip r:embed="rId8"/>
          <a:stretch>
            <a:fillRect/>
          </a:stretch>
        </p:blipFill>
        <p:spPr>
          <a:xfrm>
            <a:off x="-14514" y="-116113"/>
            <a:ext cx="382500" cy="7097484"/>
          </a:xfrm>
          <a:prstGeom prst="rect">
            <a:avLst/>
          </a:prstGeom>
        </p:spPr>
      </p:pic>
    </p:spTree>
    <p:extLst>
      <p:ext uri="{BB962C8B-B14F-4D97-AF65-F5344CB8AC3E}">
        <p14:creationId xmlns:p14="http://schemas.microsoft.com/office/powerpoint/2010/main" val="1579730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E30341-E9C0-41F8-B1F4-671049AE9849}"/>
              </a:ext>
            </a:extLst>
          </p:cNvPr>
          <p:cNvSpPr>
            <a:spLocks noGrp="1"/>
          </p:cNvSpPr>
          <p:nvPr>
            <p:ph type="title"/>
          </p:nvPr>
        </p:nvSpPr>
        <p:spPr>
          <a:xfrm>
            <a:off x="838200" y="365125"/>
            <a:ext cx="10515600" cy="1325563"/>
          </a:xfrm>
        </p:spPr>
        <p:txBody>
          <a:bodyPr>
            <a:normAutofit/>
          </a:bodyPr>
          <a:lstStyle/>
          <a:p>
            <a:r>
              <a:rPr lang="en-US" dirty="0">
                <a:latin typeface="Trefoil Sans" panose="00000500000000000000" pitchFamily="50" charset="0"/>
              </a:rPr>
              <a:t>Brainstorm Ideas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32FB62-FECF-4647-AECD-DEC8C07C374B}"/>
              </a:ext>
            </a:extLst>
          </p:cNvPr>
          <p:cNvSpPr>
            <a:spLocks noGrp="1"/>
          </p:cNvSpPr>
          <p:nvPr>
            <p:ph idx="1"/>
          </p:nvPr>
        </p:nvSpPr>
        <p:spPr>
          <a:xfrm>
            <a:off x="838200" y="1825625"/>
            <a:ext cx="10515600" cy="4351338"/>
          </a:xfrm>
        </p:spPr>
        <p:txBody>
          <a:bodyPr>
            <a:normAutofit/>
          </a:bodyPr>
          <a:lstStyle/>
          <a:p>
            <a:endParaRPr lang="en-US" dirty="0"/>
          </a:p>
        </p:txBody>
      </p:sp>
      <p:pic>
        <p:nvPicPr>
          <p:cNvPr id="7" name="Picture 6">
            <a:extLst>
              <a:ext uri="{FF2B5EF4-FFF2-40B4-BE49-F238E27FC236}">
                <a16:creationId xmlns:a16="http://schemas.microsoft.com/office/drawing/2014/main" id="{107DBA7E-3E07-4BA6-B92C-B16289EA4C7F}"/>
              </a:ext>
            </a:extLst>
          </p:cNvPr>
          <p:cNvPicPr>
            <a:picLocks noChangeAspect="1"/>
          </p:cNvPicPr>
          <p:nvPr/>
        </p:nvPicPr>
        <p:blipFill>
          <a:blip r:embed="rId3"/>
          <a:stretch>
            <a:fillRect/>
          </a:stretch>
        </p:blipFill>
        <p:spPr>
          <a:xfrm>
            <a:off x="-14514" y="-116113"/>
            <a:ext cx="382500" cy="7097484"/>
          </a:xfrm>
          <a:prstGeom prst="rect">
            <a:avLst/>
          </a:prstGeom>
        </p:spPr>
      </p:pic>
    </p:spTree>
    <p:extLst>
      <p:ext uri="{BB962C8B-B14F-4D97-AF65-F5344CB8AC3E}">
        <p14:creationId xmlns:p14="http://schemas.microsoft.com/office/powerpoint/2010/main" val="1479232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sterhood Stock Photos And Images - 123RF">
            <a:extLst>
              <a:ext uri="{FF2B5EF4-FFF2-40B4-BE49-F238E27FC236}">
                <a16:creationId xmlns:a16="http://schemas.microsoft.com/office/drawing/2014/main" id="{CACEDFE0-72BD-4D3A-8CC6-5EEC11AE746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3D7086-31AC-4737-97CD-A33C30FD1D3E}"/>
              </a:ext>
            </a:extLst>
          </p:cNvPr>
          <p:cNvSpPr>
            <a:spLocks noGrp="1"/>
          </p:cNvSpPr>
          <p:nvPr>
            <p:ph type="title"/>
          </p:nvPr>
        </p:nvSpPr>
        <p:spPr>
          <a:xfrm>
            <a:off x="838199" y="1065862"/>
            <a:ext cx="6052955" cy="4726276"/>
          </a:xfrm>
        </p:spPr>
        <p:txBody>
          <a:bodyPr>
            <a:normAutofit/>
          </a:bodyPr>
          <a:lstStyle/>
          <a:p>
            <a:pPr algn="r"/>
            <a:r>
              <a:rPr lang="en-US" sz="8000" dirty="0">
                <a:ln w="22225">
                  <a:solidFill>
                    <a:srgbClr val="FFFFFF"/>
                  </a:solidFill>
                </a:ln>
              </a:rPr>
              <a:t>What is your Project? </a:t>
            </a:r>
          </a:p>
        </p:txBody>
      </p:sp>
      <p:sp>
        <p:nvSpPr>
          <p:cNvPr id="3" name="Content Placeholder 2">
            <a:extLst>
              <a:ext uri="{FF2B5EF4-FFF2-40B4-BE49-F238E27FC236}">
                <a16:creationId xmlns:a16="http://schemas.microsoft.com/office/drawing/2014/main" id="{4CFF1707-2429-45B2-9AB9-F59327ED35C7}"/>
              </a:ext>
            </a:extLst>
          </p:cNvPr>
          <p:cNvSpPr>
            <a:spLocks noGrp="1"/>
          </p:cNvSpPr>
          <p:nvPr>
            <p:ph idx="1"/>
          </p:nvPr>
        </p:nvSpPr>
        <p:spPr>
          <a:xfrm>
            <a:off x="7534641" y="1065862"/>
            <a:ext cx="3860002" cy="4726276"/>
          </a:xfrm>
        </p:spPr>
        <p:txBody>
          <a:bodyPr anchor="ctr">
            <a:normAutofit/>
          </a:bodyPr>
          <a:lstStyle/>
          <a:p>
            <a:pPr marL="0" indent="0">
              <a:buNone/>
            </a:pPr>
            <a:endParaRPr lang="en-US" sz="2000" dirty="0">
              <a:solidFill>
                <a:srgbClr val="FFFFFF"/>
              </a:solidFill>
            </a:endParaRPr>
          </a:p>
        </p:txBody>
      </p:sp>
    </p:spTree>
    <p:extLst>
      <p:ext uri="{BB962C8B-B14F-4D97-AF65-F5344CB8AC3E}">
        <p14:creationId xmlns:p14="http://schemas.microsoft.com/office/powerpoint/2010/main" val="3079415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72">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4E245-6876-442C-A03C-9FCD0DC17AFF}"/>
              </a:ext>
            </a:extLst>
          </p:cNvPr>
          <p:cNvSpPr>
            <a:spLocks noGrp="1"/>
          </p:cNvSpPr>
          <p:nvPr>
            <p:ph type="title"/>
          </p:nvPr>
        </p:nvSpPr>
        <p:spPr>
          <a:xfrm>
            <a:off x="6094105" y="802955"/>
            <a:ext cx="4977976" cy="1455996"/>
          </a:xfrm>
        </p:spPr>
        <p:txBody>
          <a:bodyPr anchor="b">
            <a:normAutofit/>
          </a:bodyPr>
          <a:lstStyle/>
          <a:p>
            <a:r>
              <a:rPr lang="en-US" sz="3600" b="1">
                <a:solidFill>
                  <a:schemeClr val="tx2"/>
                </a:solidFill>
                <a:latin typeface="Trefoil Sans" panose="00000500000000000000" pitchFamily="50" charset="0"/>
              </a:rPr>
              <a:t>Final Steps 	</a:t>
            </a:r>
            <a:r>
              <a:rPr lang="en-US" sz="3600">
                <a:solidFill>
                  <a:schemeClr val="tx2"/>
                </a:solidFill>
              </a:rPr>
              <a:t>		</a:t>
            </a:r>
          </a:p>
        </p:txBody>
      </p:sp>
      <p:pic>
        <p:nvPicPr>
          <p:cNvPr id="6" name="Picture 5">
            <a:extLst>
              <a:ext uri="{FF2B5EF4-FFF2-40B4-BE49-F238E27FC236}">
                <a16:creationId xmlns:a16="http://schemas.microsoft.com/office/drawing/2014/main" id="{4461B44E-32EB-4B72-952E-4FBACA0B7E2B}"/>
              </a:ext>
            </a:extLst>
          </p:cNvPr>
          <p:cNvPicPr>
            <a:picLocks noChangeAspect="1"/>
          </p:cNvPicPr>
          <p:nvPr/>
        </p:nvPicPr>
        <p:blipFill>
          <a:blip r:embed="rId3"/>
          <a:stretch>
            <a:fillRect/>
          </a:stretch>
        </p:blipFill>
        <p:spPr>
          <a:xfrm>
            <a:off x="0" y="-838200"/>
            <a:ext cx="578945" cy="8224435"/>
          </a:xfrm>
          <a:prstGeom prst="rect">
            <a:avLst/>
          </a:prstGeom>
        </p:spPr>
      </p:pic>
      <p:grpSp>
        <p:nvGrpSpPr>
          <p:cNvPr id="5127" name="Group 74">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76" name="Freeform: Shape 75">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8" name="Freeform: Shape 76">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129" name="Freeform: Shape 78">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descr="Gold Award - Girl Scouts">
            <a:extLst>
              <a:ext uri="{FF2B5EF4-FFF2-40B4-BE49-F238E27FC236}">
                <a16:creationId xmlns:a16="http://schemas.microsoft.com/office/drawing/2014/main" id="{1C2FD2FB-5F8C-4087-A280-846CF5C1528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00874" y="2858247"/>
            <a:ext cx="2766157" cy="27661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30" name="Content Placeholder 2">
            <a:extLst>
              <a:ext uri="{FF2B5EF4-FFF2-40B4-BE49-F238E27FC236}">
                <a16:creationId xmlns:a16="http://schemas.microsoft.com/office/drawing/2014/main" id="{EB74F3AF-3F68-47C6-AFD3-AEE0F312EA3E}"/>
              </a:ext>
            </a:extLst>
          </p:cNvPr>
          <p:cNvGraphicFramePr/>
          <p:nvPr>
            <p:extLst>
              <p:ext uri="{D42A27DB-BD31-4B8C-83A1-F6EECF244321}">
                <p14:modId xmlns:p14="http://schemas.microsoft.com/office/powerpoint/2010/main" val="414969411"/>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8828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715100" y="173667"/>
            <a:ext cx="6445600" cy="1886800"/>
          </a:xfrm>
          <a:prstGeom prst="rect">
            <a:avLst/>
          </a:prstGeom>
        </p:spPr>
        <p:txBody>
          <a:bodyPr spcFirstLastPara="1" vert="horz" wrap="square" lIns="121900" tIns="121900" rIns="121900" bIns="121900" rtlCol="0" anchor="t" anchorCtr="0">
            <a:noAutofit/>
          </a:bodyPr>
          <a:lstStyle/>
          <a:p>
            <a:r>
              <a:rPr lang="en" sz="5333" b="1">
                <a:solidFill>
                  <a:srgbClr val="EA118D"/>
                </a:solidFill>
              </a:rPr>
              <a:t>Girl Scout Promise </a:t>
            </a:r>
            <a:endParaRPr sz="5333" b="1">
              <a:solidFill>
                <a:srgbClr val="EA118D"/>
              </a:solidFill>
            </a:endParaRPr>
          </a:p>
          <a:p>
            <a:r>
              <a:rPr lang="en" sz="5333" b="1">
                <a:solidFill>
                  <a:srgbClr val="EA118D"/>
                </a:solidFill>
              </a:rPr>
              <a:t>and Law</a:t>
            </a:r>
            <a:endParaRPr sz="5333"/>
          </a:p>
        </p:txBody>
      </p:sp>
      <p:pic>
        <p:nvPicPr>
          <p:cNvPr id="73" name="Google Shape;73;p15"/>
          <p:cNvPicPr preferRelativeResize="0"/>
          <p:nvPr/>
        </p:nvPicPr>
        <p:blipFill>
          <a:blip r:embed="rId3">
            <a:alphaModFix/>
          </a:blip>
          <a:stretch>
            <a:fillRect/>
          </a:stretch>
        </p:blipFill>
        <p:spPr>
          <a:xfrm>
            <a:off x="1" y="0"/>
            <a:ext cx="651033" cy="6858000"/>
          </a:xfrm>
          <a:prstGeom prst="rect">
            <a:avLst/>
          </a:prstGeom>
          <a:noFill/>
          <a:ln>
            <a:noFill/>
          </a:ln>
        </p:spPr>
      </p:pic>
      <p:pic>
        <p:nvPicPr>
          <p:cNvPr id="74" name="Google Shape;74;p15"/>
          <p:cNvPicPr preferRelativeResize="0"/>
          <p:nvPr/>
        </p:nvPicPr>
        <p:blipFill>
          <a:blip r:embed="rId4">
            <a:alphaModFix/>
          </a:blip>
          <a:stretch>
            <a:fillRect/>
          </a:stretch>
        </p:blipFill>
        <p:spPr>
          <a:xfrm>
            <a:off x="1609801" y="2232200"/>
            <a:ext cx="4787676" cy="4474133"/>
          </a:xfrm>
          <a:prstGeom prst="rect">
            <a:avLst/>
          </a:prstGeom>
          <a:noFill/>
          <a:ln>
            <a:noFill/>
          </a:ln>
        </p:spPr>
      </p:pic>
      <p:pic>
        <p:nvPicPr>
          <p:cNvPr id="75" name="Google Shape;75;p15"/>
          <p:cNvPicPr preferRelativeResize="0"/>
          <p:nvPr/>
        </p:nvPicPr>
        <p:blipFill>
          <a:blip r:embed="rId5">
            <a:alphaModFix/>
          </a:blip>
          <a:stretch>
            <a:fillRect/>
          </a:stretch>
        </p:blipFill>
        <p:spPr>
          <a:xfrm>
            <a:off x="7091734" y="575033"/>
            <a:ext cx="4877033" cy="60282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289"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F130A3B-02FD-4AFA-844B-5D5E9425BB98}"/>
              </a:ext>
            </a:extLst>
          </p:cNvPr>
          <p:cNvSpPr>
            <a:spLocks noGrp="1"/>
          </p:cNvSpPr>
          <p:nvPr>
            <p:ph type="title"/>
          </p:nvPr>
        </p:nvSpPr>
        <p:spPr>
          <a:xfrm>
            <a:off x="1130238" y="3499076"/>
            <a:ext cx="6053558" cy="2424774"/>
          </a:xfrm>
        </p:spPr>
        <p:txBody>
          <a:bodyPr>
            <a:normAutofit/>
          </a:bodyPr>
          <a:lstStyle/>
          <a:p>
            <a:r>
              <a:rPr lang="en-US" b="1" dirty="0">
                <a:solidFill>
                  <a:srgbClr val="FFFFFF"/>
                </a:solidFill>
                <a:latin typeface="Trefoil Sans" panose="00000500000000000000" pitchFamily="50" charset="0"/>
              </a:rPr>
              <a:t>Mission Sisterhood </a:t>
            </a:r>
          </a:p>
        </p:txBody>
      </p:sp>
      <p:sp>
        <p:nvSpPr>
          <p:cNvPr id="12" name="Freeform: Shape 11">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1488"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9048"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4684"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581CA4D-6009-405D-95C6-0C69F8FC9C53}"/>
              </a:ext>
            </a:extLst>
          </p:cNvPr>
          <p:cNvSpPr>
            <a:spLocks noGrp="1"/>
          </p:cNvSpPr>
          <p:nvPr>
            <p:ph sz="half" idx="1"/>
          </p:nvPr>
        </p:nvSpPr>
        <p:spPr>
          <a:xfrm>
            <a:off x="4580450" y="356187"/>
            <a:ext cx="2878409" cy="1792281"/>
          </a:xfrm>
        </p:spPr>
        <p:txBody>
          <a:bodyPr anchor="ctr">
            <a:normAutofit/>
          </a:bodyPr>
          <a:lstStyle/>
          <a:p>
            <a:r>
              <a:rPr lang="en-US" sz="2000" dirty="0">
                <a:latin typeface="Trefoil Sans" panose="00000500000000000000" pitchFamily="50" charset="0"/>
              </a:rPr>
              <a:t>Mission sisterhood is about connecting to people and making the right choices </a:t>
            </a:r>
          </a:p>
          <a:p>
            <a:endParaRPr lang="en-US" sz="2000" dirty="0"/>
          </a:p>
        </p:txBody>
      </p:sp>
      <p:sp>
        <p:nvSpPr>
          <p:cNvPr id="18" name="Freeform: Shape 17">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2186"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BC29425-C8DA-4661-8951-8D5A9DCB7918}"/>
              </a:ext>
            </a:extLst>
          </p:cNvPr>
          <p:cNvSpPr>
            <a:spLocks noGrp="1"/>
          </p:cNvSpPr>
          <p:nvPr>
            <p:ph sz="half" idx="2"/>
          </p:nvPr>
        </p:nvSpPr>
        <p:spPr>
          <a:xfrm>
            <a:off x="8751428" y="3143438"/>
            <a:ext cx="3474621" cy="2780412"/>
          </a:xfrm>
        </p:spPr>
        <p:txBody>
          <a:bodyPr anchor="ctr">
            <a:normAutofit/>
          </a:bodyPr>
          <a:lstStyle/>
          <a:p>
            <a:r>
              <a:rPr lang="en-US" sz="2400" b="1" dirty="0">
                <a:latin typeface="Trefoil Sans" panose="00000500000000000000" pitchFamily="50" charset="0"/>
              </a:rPr>
              <a:t>Discover</a:t>
            </a:r>
            <a:r>
              <a:rPr lang="en-US" sz="2400" dirty="0">
                <a:latin typeface="Trefoil Sans" panose="00000500000000000000" pitchFamily="50" charset="0"/>
              </a:rPr>
              <a:t> your values</a:t>
            </a:r>
          </a:p>
          <a:p>
            <a:r>
              <a:rPr lang="en-US" sz="2400" b="1" dirty="0">
                <a:latin typeface="Trefoil Sans" panose="00000500000000000000" pitchFamily="50" charset="0"/>
              </a:rPr>
              <a:t>Connect</a:t>
            </a:r>
            <a:r>
              <a:rPr lang="en-US" sz="2400" dirty="0">
                <a:latin typeface="Trefoil Sans" panose="00000500000000000000" pitchFamily="50" charset="0"/>
              </a:rPr>
              <a:t> with others</a:t>
            </a:r>
          </a:p>
          <a:p>
            <a:r>
              <a:rPr lang="en-US" sz="2400" b="1" dirty="0">
                <a:latin typeface="Trefoil Sans" panose="00000500000000000000" pitchFamily="50" charset="0"/>
              </a:rPr>
              <a:t>Take action</a:t>
            </a:r>
            <a:r>
              <a:rPr lang="en-US" sz="2400" dirty="0">
                <a:latin typeface="Trefoil Sans" panose="00000500000000000000" pitchFamily="50" charset="0"/>
              </a:rPr>
              <a:t>: developing a plan to make a positive change in our community</a:t>
            </a:r>
          </a:p>
          <a:p>
            <a:endParaRPr lang="en-US" sz="2000" dirty="0"/>
          </a:p>
        </p:txBody>
      </p:sp>
      <p:pic>
        <p:nvPicPr>
          <p:cNvPr id="2" name="Picture 1">
            <a:extLst>
              <a:ext uri="{FF2B5EF4-FFF2-40B4-BE49-F238E27FC236}">
                <a16:creationId xmlns:a16="http://schemas.microsoft.com/office/drawing/2014/main" id="{82334E08-55FA-4D8C-8C1B-9E87E706A2D7}"/>
              </a:ext>
            </a:extLst>
          </p:cNvPr>
          <p:cNvPicPr>
            <a:picLocks noChangeAspect="1"/>
          </p:cNvPicPr>
          <p:nvPr/>
        </p:nvPicPr>
        <p:blipFill>
          <a:blip r:embed="rId2"/>
          <a:stretch>
            <a:fillRect/>
          </a:stretch>
        </p:blipFill>
        <p:spPr>
          <a:xfrm>
            <a:off x="4689" y="0"/>
            <a:ext cx="365289" cy="6858000"/>
          </a:xfrm>
          <a:prstGeom prst="rect">
            <a:avLst/>
          </a:prstGeom>
        </p:spPr>
      </p:pic>
    </p:spTree>
    <p:extLst>
      <p:ext uri="{BB962C8B-B14F-4D97-AF65-F5344CB8AC3E}">
        <p14:creationId xmlns:p14="http://schemas.microsoft.com/office/powerpoint/2010/main" val="427496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BD680-7FFF-4808-9B69-7AFEF4B532E5}"/>
              </a:ext>
            </a:extLst>
          </p:cNvPr>
          <p:cNvSpPr>
            <a:spLocks noGrp="1"/>
          </p:cNvSpPr>
          <p:nvPr>
            <p:ph type="title"/>
          </p:nvPr>
        </p:nvSpPr>
        <p:spPr>
          <a:xfrm>
            <a:off x="1156852" y="637762"/>
            <a:ext cx="2190782" cy="5576770"/>
          </a:xfrm>
        </p:spPr>
        <p:txBody>
          <a:bodyPr vert="horz" lIns="91440" tIns="45720" rIns="91440" bIns="45720" rtlCol="0" anchor="t">
            <a:normAutofit/>
          </a:bodyPr>
          <a:lstStyle/>
          <a:p>
            <a:r>
              <a:rPr lang="en-US" sz="3600" kern="1200">
                <a:solidFill>
                  <a:schemeClr val="bg1"/>
                </a:solidFill>
                <a:latin typeface="+mj-lt"/>
                <a:ea typeface="+mj-ea"/>
                <a:cs typeface="+mj-cs"/>
              </a:rPr>
              <a:t>Sisterhood 	</a:t>
            </a:r>
          </a:p>
        </p:txBody>
      </p:sp>
      <p:graphicFrame>
        <p:nvGraphicFramePr>
          <p:cNvPr id="15" name="Text Placeholder 3">
            <a:extLst>
              <a:ext uri="{FF2B5EF4-FFF2-40B4-BE49-F238E27FC236}">
                <a16:creationId xmlns:a16="http://schemas.microsoft.com/office/drawing/2014/main" id="{E97B2727-D17B-4209-88C6-98E9BBCEC909}"/>
              </a:ext>
            </a:extLst>
          </p:cNvPr>
          <p:cNvGraphicFramePr/>
          <p:nvPr>
            <p:extLst>
              <p:ext uri="{D42A27DB-BD31-4B8C-83A1-F6EECF244321}">
                <p14:modId xmlns:p14="http://schemas.microsoft.com/office/powerpoint/2010/main" val="3438917508"/>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31CFBA6-3BBC-4B36-8C72-A9B583CF5FB7}"/>
              </a:ext>
            </a:extLst>
          </p:cNvPr>
          <p:cNvPicPr>
            <a:picLocks noChangeAspect="1"/>
          </p:cNvPicPr>
          <p:nvPr/>
        </p:nvPicPr>
        <p:blipFill>
          <a:blip r:embed="rId8"/>
          <a:stretch>
            <a:fillRect/>
          </a:stretch>
        </p:blipFill>
        <p:spPr>
          <a:xfrm>
            <a:off x="4689" y="0"/>
            <a:ext cx="365289" cy="6858000"/>
          </a:xfrm>
          <a:prstGeom prst="rect">
            <a:avLst/>
          </a:prstGeom>
        </p:spPr>
      </p:pic>
    </p:spTree>
    <p:extLst>
      <p:ext uri="{BB962C8B-B14F-4D97-AF65-F5344CB8AC3E}">
        <p14:creationId xmlns:p14="http://schemas.microsoft.com/office/powerpoint/2010/main" val="134382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descr="Sisterhood | Community.Church">
            <a:extLst>
              <a:ext uri="{FF2B5EF4-FFF2-40B4-BE49-F238E27FC236}">
                <a16:creationId xmlns:a16="http://schemas.microsoft.com/office/drawing/2014/main" id="{1CE3B7C4-708F-4B94-99CC-FC2A2C486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2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050" name="Picture 2" descr="Can We Really be Joyful without Money and Stuff? - Christian Finances">
            <a:extLst>
              <a:ext uri="{FF2B5EF4-FFF2-40B4-BE49-F238E27FC236}">
                <a16:creationId xmlns:a16="http://schemas.microsoft.com/office/drawing/2014/main" id="{7F6DBCEC-329B-4BE8-BE9A-D2AB5C7ED5B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8648" r="-1" b="10035"/>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136">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BC815C0-9911-45ED-B033-8DA453A0647F}"/>
              </a:ext>
            </a:extLst>
          </p:cNvPr>
          <p:cNvSpPr>
            <a:spLocks noGrp="1"/>
          </p:cNvSpPr>
          <p:nvPr>
            <p:ph type="title"/>
          </p:nvPr>
        </p:nvSpPr>
        <p:spPr>
          <a:xfrm>
            <a:off x="841248" y="5009083"/>
            <a:ext cx="2889504" cy="1345997"/>
          </a:xfrm>
        </p:spPr>
        <p:txBody>
          <a:bodyPr vert="horz" lIns="91440" tIns="45720" rIns="91440" bIns="45720" rtlCol="0" anchor="ctr">
            <a:normAutofit/>
          </a:bodyPr>
          <a:lstStyle/>
          <a:p>
            <a:r>
              <a:rPr lang="en-US" sz="2600" kern="1200" dirty="0">
                <a:solidFill>
                  <a:schemeClr val="bg1"/>
                </a:solidFill>
                <a:latin typeface="Trefoil Sans" panose="00000500000000000000" pitchFamily="50" charset="0"/>
              </a:rPr>
              <a:t>Understanding Ourselves </a:t>
            </a:r>
          </a:p>
        </p:txBody>
      </p:sp>
      <p:cxnSp>
        <p:nvCxnSpPr>
          <p:cNvPr id="139" name="Straight Connector 138">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6846FA8-8963-475D-A38F-DB7B396803D6}"/>
              </a:ext>
            </a:extLst>
          </p:cNvPr>
          <p:cNvSpPr>
            <a:spLocks noGrp="1"/>
          </p:cNvSpPr>
          <p:nvPr>
            <p:ph sz="half" idx="1"/>
          </p:nvPr>
        </p:nvSpPr>
        <p:spPr>
          <a:xfrm>
            <a:off x="4379976" y="5009083"/>
            <a:ext cx="6976872" cy="1345997"/>
          </a:xfrm>
        </p:spPr>
        <p:txBody>
          <a:bodyPr vert="horz" lIns="91440" tIns="45720" rIns="91440" bIns="45720" rtlCol="0" anchor="ctr">
            <a:normAutofit/>
          </a:bodyPr>
          <a:lstStyle/>
          <a:p>
            <a:r>
              <a:rPr lang="en-US" sz="1700" dirty="0">
                <a:solidFill>
                  <a:schemeClr val="bg1"/>
                </a:solidFill>
                <a:latin typeface="Trefoil Sans" panose="00000500000000000000" pitchFamily="50" charset="0"/>
              </a:rPr>
              <a:t>When creating our Sisterhood we have to understand ourselves </a:t>
            </a:r>
          </a:p>
          <a:p>
            <a:r>
              <a:rPr lang="en-US" sz="1700" dirty="0">
                <a:solidFill>
                  <a:schemeClr val="bg1"/>
                </a:solidFill>
                <a:latin typeface="Trefoil Sans" panose="00000500000000000000" pitchFamily="50" charset="0"/>
              </a:rPr>
              <a:t>We have to be positive to ourselves </a:t>
            </a:r>
          </a:p>
          <a:p>
            <a:r>
              <a:rPr lang="en-US" sz="1700" dirty="0">
                <a:solidFill>
                  <a:schemeClr val="bg1"/>
                </a:solidFill>
                <a:latin typeface="Trefoil Sans" panose="00000500000000000000" pitchFamily="50" charset="0"/>
              </a:rPr>
              <a:t>We have to understand our values and needs </a:t>
            </a:r>
          </a:p>
        </p:txBody>
      </p:sp>
    </p:spTree>
    <p:extLst>
      <p:ext uri="{BB962C8B-B14F-4D97-AF65-F5344CB8AC3E}">
        <p14:creationId xmlns:p14="http://schemas.microsoft.com/office/powerpoint/2010/main" val="2655974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C849990-E9AC-43E1-9E61-1A06F1BAD719}"/>
              </a:ext>
            </a:extLst>
          </p:cNvPr>
          <p:cNvSpPr>
            <a:spLocks noGrp="1"/>
          </p:cNvSpPr>
          <p:nvPr>
            <p:ph type="title"/>
          </p:nvPr>
        </p:nvSpPr>
        <p:spPr>
          <a:xfrm>
            <a:off x="6684264" y="932688"/>
            <a:ext cx="4892040" cy="1773936"/>
          </a:xfrm>
        </p:spPr>
        <p:txBody>
          <a:bodyPr vert="horz" lIns="91440" tIns="45720" rIns="91440" bIns="45720" rtlCol="0" anchor="b">
            <a:normAutofit/>
          </a:bodyPr>
          <a:lstStyle/>
          <a:p>
            <a:r>
              <a:rPr lang="en-US" sz="4000" kern="1200">
                <a:solidFill>
                  <a:schemeClr val="tx1"/>
                </a:solidFill>
                <a:latin typeface="+mj-lt"/>
                <a:ea typeface="+mj-ea"/>
                <a:cs typeface="+mj-cs"/>
              </a:rPr>
              <a:t>Mirror, Mirror </a:t>
            </a:r>
          </a:p>
        </p:txBody>
      </p:sp>
      <p:pic>
        <p:nvPicPr>
          <p:cNvPr id="4" name="Content Placeholder 3" descr="FREE Digital Antique Photo Frames! | Antique photo frames, Vintage ...">
            <a:extLst>
              <a:ext uri="{FF2B5EF4-FFF2-40B4-BE49-F238E27FC236}">
                <a16:creationId xmlns:a16="http://schemas.microsoft.com/office/drawing/2014/main" id="{F825178E-D513-4615-B9AF-727A7E9BE96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939668" y="576072"/>
            <a:ext cx="4086224" cy="5715000"/>
          </a:xfrm>
          <a:prstGeom prst="rect">
            <a:avLst/>
          </a:prstGeom>
          <a:noFill/>
        </p:spPr>
      </p:pic>
      <p:cxnSp>
        <p:nvCxnSpPr>
          <p:cNvPr id="26" name="Straight Connector 25">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C212E9-E4B3-4908-92CF-13D717F302C8}"/>
              </a:ext>
            </a:extLst>
          </p:cNvPr>
          <p:cNvSpPr txBox="1"/>
          <p:nvPr/>
        </p:nvSpPr>
        <p:spPr>
          <a:xfrm>
            <a:off x="6684264" y="2898648"/>
            <a:ext cx="4892040" cy="320954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Three things you like about your personality (i.e. kindness).</a:t>
            </a:r>
            <a:br>
              <a:rPr lang="en-US" sz="2000"/>
            </a:br>
            <a:br>
              <a:rPr lang="en-US" sz="2000"/>
            </a:br>
            <a:endParaRPr lang="en-US" sz="2000"/>
          </a:p>
          <a:p>
            <a:pPr indent="-228600">
              <a:lnSpc>
                <a:spcPct val="90000"/>
              </a:lnSpc>
              <a:spcAft>
                <a:spcPts val="600"/>
              </a:spcAft>
              <a:buFont typeface="Arial" panose="020B0604020202020204" pitchFamily="34" charset="0"/>
              <a:buChar char="•"/>
            </a:pPr>
            <a:r>
              <a:rPr lang="en-US" sz="2000"/>
              <a:t>Three parts of your body that you like because of what they can do (i.e. legs because they can let me run).</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Three parts of your body you like the look of (i.e. arms or stomach).</a:t>
            </a:r>
          </a:p>
        </p:txBody>
      </p:sp>
    </p:spTree>
    <p:extLst>
      <p:ext uri="{BB962C8B-B14F-4D97-AF65-F5344CB8AC3E}">
        <p14:creationId xmlns:p14="http://schemas.microsoft.com/office/powerpoint/2010/main" val="98074687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D7EA733104BB40A77AEA93BD416F9F" ma:contentTypeVersion="4" ma:contentTypeDescription="Create a new document." ma:contentTypeScope="" ma:versionID="7d2cb5333a3a52b6375808c89b4f58e6">
  <xsd:schema xmlns:xsd="http://www.w3.org/2001/XMLSchema" xmlns:xs="http://www.w3.org/2001/XMLSchema" xmlns:p="http://schemas.microsoft.com/office/2006/metadata/properties" xmlns:ns2="f4b8de50-d29d-4b94-a6f0-7dc090518d73" targetNamespace="http://schemas.microsoft.com/office/2006/metadata/properties" ma:root="true" ma:fieldsID="6dcefb635a1c187ac23381f7d84b0d50" ns2:_="">
    <xsd:import namespace="f4b8de50-d29d-4b94-a6f0-7dc090518d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8de50-d29d-4b94-a6f0-7dc090518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BC6E3F-FFD3-4C26-BAB0-17A1DA90171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4b8de50-d29d-4b94-a6f0-7dc090518d7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121510-11BD-4CF9-B80A-1597FC7AB0C9}">
  <ds:schemaRefs>
    <ds:schemaRef ds:uri="http://schemas.microsoft.com/sharepoint/v3/contenttype/forms"/>
  </ds:schemaRefs>
</ds:datastoreItem>
</file>

<file path=customXml/itemProps3.xml><?xml version="1.0" encoding="utf-8"?>
<ds:datastoreItem xmlns:ds="http://schemas.openxmlformats.org/officeDocument/2006/customXml" ds:itemID="{CF883E2D-5C19-4185-9895-2F01EBA19EAF}">
  <ds:schemaRefs>
    <ds:schemaRef ds:uri="f4b8de50-d29d-4b94-a6f0-7dc090518d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2210</Words>
  <Application>Microsoft Office PowerPoint</Application>
  <PresentationFormat>Widescreen</PresentationFormat>
  <Paragraphs>271</Paragraphs>
  <Slides>34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Trefoil Sans</vt:lpstr>
      <vt:lpstr>Tw Cen MT</vt:lpstr>
      <vt:lpstr>Office Theme</vt:lpstr>
      <vt:lpstr>PowerPoint Presentation</vt:lpstr>
      <vt:lpstr>How will this Virtual Troop Meeting Work?</vt:lpstr>
      <vt:lpstr>Slide Title</vt:lpstr>
      <vt:lpstr>Girl Scout Promise  and Law</vt:lpstr>
      <vt:lpstr>Mission Sisterhood </vt:lpstr>
      <vt:lpstr>Sisterhood  </vt:lpstr>
      <vt:lpstr>PowerPoint Presentation</vt:lpstr>
      <vt:lpstr>Understanding Ourselves </vt:lpstr>
      <vt:lpstr>Mirror, Mirror </vt:lpstr>
      <vt:lpstr>Moving into Your Social Style</vt:lpstr>
      <vt:lpstr>Value of Beauty  </vt:lpstr>
      <vt:lpstr>Homework </vt:lpstr>
      <vt:lpstr>PowerPoint Presentation</vt:lpstr>
      <vt:lpstr>Slide Title</vt:lpstr>
      <vt:lpstr>Girl Scout Promise  and Law</vt:lpstr>
      <vt:lpstr>Value of Beauty  </vt:lpstr>
      <vt:lpstr>Friendship Circles </vt:lpstr>
      <vt:lpstr>PowerPoint Presentation</vt:lpstr>
      <vt:lpstr>Would any one like to share? </vt:lpstr>
      <vt:lpstr>Value of Friendship </vt:lpstr>
      <vt:lpstr>What are some Values we look for in Friendships? </vt:lpstr>
      <vt:lpstr>Homework   </vt:lpstr>
      <vt:lpstr>PowerPoint Presentation</vt:lpstr>
      <vt:lpstr>Slide Title</vt:lpstr>
      <vt:lpstr>Girl Scout Promise  and Law</vt:lpstr>
      <vt:lpstr>Measure of Friendship </vt:lpstr>
      <vt:lpstr>PowerPoint Presentation</vt:lpstr>
      <vt:lpstr>Sisterhood  </vt:lpstr>
      <vt:lpstr>Take Action Project </vt:lpstr>
      <vt:lpstr>Planning your Take Action Project </vt:lpstr>
      <vt:lpstr>Brainstorm     </vt:lpstr>
      <vt:lpstr>Brainstorm Ideas </vt:lpstr>
      <vt:lpstr>What is your Project? </vt:lpstr>
      <vt:lpstr>Final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Haseman</dc:creator>
  <cp:lastModifiedBy>Kristin Leiby</cp:lastModifiedBy>
  <cp:revision>1</cp:revision>
  <dcterms:created xsi:type="dcterms:W3CDTF">2020-05-07T15:12:49Z</dcterms:created>
  <dcterms:modified xsi:type="dcterms:W3CDTF">2020-05-15T14:27:15Z</dcterms:modified>
</cp:coreProperties>
</file>